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lexandria"/>
      <p:regular r:id="rId17"/>
    </p:embeddedFont>
    <p:embeddedFont>
      <p:font typeface="Alexandria"/>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9327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Build a Semantic Book Recommender with LLMs</a:t>
            </a:r>
            <a:endParaRPr lang="en-US" sz="3900" dirty="0"/>
          </a:p>
        </p:txBody>
      </p:sp>
      <p:sp>
        <p:nvSpPr>
          <p:cNvPr id="4" name="Text 1"/>
          <p:cNvSpPr/>
          <p:nvPr/>
        </p:nvSpPr>
        <p:spPr>
          <a:xfrm>
            <a:off x="6280190" y="3931087"/>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Master the complete end-to-end process of building an intelligent book recommendation system using Large Language Models. This comprehensive course combines semantic search, text classification, sentiment analysis, and web application development to create a production-ready recommender that understands natural language queries and provides personalized book suggestions based on mood, genre, and content similarity.</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6394" y="465058"/>
            <a:ext cx="5792391" cy="528399"/>
          </a:xfrm>
          <a:prstGeom prst="rect">
            <a:avLst/>
          </a:prstGeom>
          <a:noFill/>
          <a:ln/>
        </p:spPr>
        <p:txBody>
          <a:bodyPr wrap="none" lIns="0" tIns="0" rIns="0" bIns="0" rtlCol="0" anchor="t"/>
          <a:lstStyle/>
          <a:p>
            <a:pPr algn="l" indent="0" marL="0">
              <a:lnSpc>
                <a:spcPts val="4150"/>
              </a:lnSpc>
              <a:buNone/>
            </a:pPr>
            <a:r>
              <a:rPr lang="en-US" sz="3300" dirty="0">
                <a:solidFill>
                  <a:srgbClr val="1B1B27"/>
                </a:solidFill>
                <a:latin typeface="Alexandria" pitchFamily="34" charset="0"/>
                <a:ea typeface="Alexandria" pitchFamily="34" charset="-122"/>
                <a:cs typeface="Alexandria" pitchFamily="34" charset="-120"/>
              </a:rPr>
              <a:t>Your Journey to ML Mastery</a:t>
            </a:r>
            <a:endParaRPr lang="en-US" sz="3300" dirty="0"/>
          </a:p>
        </p:txBody>
      </p:sp>
      <p:sp>
        <p:nvSpPr>
          <p:cNvPr id="3" name="Text 1"/>
          <p:cNvSpPr/>
          <p:nvPr/>
        </p:nvSpPr>
        <p:spPr>
          <a:xfrm>
            <a:off x="676394" y="1331595"/>
            <a:ext cx="13277612" cy="541020"/>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Congratulations on embarking on this comprehensive journey into semantic search and LLM-powered recommendations! This course represents more than just a technical tutorial—it's a complete immersion into modern machine learning engineering practices that are shaping the future of intelligent applications.</a:t>
            </a:r>
            <a:endParaRPr lang="en-US" sz="1300" dirty="0"/>
          </a:p>
        </p:txBody>
      </p:sp>
      <p:sp>
        <p:nvSpPr>
          <p:cNvPr id="4" name="Shape 2"/>
          <p:cNvSpPr/>
          <p:nvPr/>
        </p:nvSpPr>
        <p:spPr>
          <a:xfrm>
            <a:off x="929997" y="2739271"/>
            <a:ext cx="4059436" cy="169069"/>
          </a:xfrm>
          <a:prstGeom prst="roundRect">
            <a:avLst>
              <a:gd name="adj" fmla="val 42014"/>
            </a:avLst>
          </a:prstGeom>
          <a:solidFill>
            <a:srgbClr val="D2DDF9"/>
          </a:solidFill>
          <a:ln w="7620">
            <a:solidFill>
              <a:srgbClr val="B8C3DF"/>
            </a:solidFill>
            <a:prstDash val="solid"/>
          </a:ln>
        </p:spPr>
      </p:sp>
      <p:sp>
        <p:nvSpPr>
          <p:cNvPr id="5" name="Shape 3"/>
          <p:cNvSpPr/>
          <p:nvPr/>
        </p:nvSpPr>
        <p:spPr>
          <a:xfrm>
            <a:off x="676394" y="2570143"/>
            <a:ext cx="507325" cy="507325"/>
          </a:xfrm>
          <a:prstGeom prst="roundRect">
            <a:avLst>
              <a:gd name="adj" fmla="val 90120"/>
            </a:avLst>
          </a:prstGeom>
          <a:solidFill>
            <a:srgbClr val="D2DDF9"/>
          </a:solidFill>
          <a:ln w="7620">
            <a:solidFill>
              <a:srgbClr val="B8C3DF"/>
            </a:solidFill>
            <a:prstDash val="solid"/>
          </a:ln>
        </p:spPr>
      </p:sp>
      <p:pic>
        <p:nvPicPr>
          <p:cNvPr id="6" name="Image 0" descr="preencoded.png">    </p:cNvPr>
          <p:cNvPicPr>
            <a:picLocks noChangeAspect="1"/>
          </p:cNvPicPr>
          <p:nvPr/>
        </p:nvPicPr>
        <p:blipFill>
          <a:blip r:embed="rId1"/>
          <a:stretch>
            <a:fillRect/>
          </a:stretch>
        </p:blipFill>
        <p:spPr>
          <a:xfrm>
            <a:off x="803196" y="2665274"/>
            <a:ext cx="253603" cy="317063"/>
          </a:xfrm>
          <a:prstGeom prst="rect">
            <a:avLst/>
          </a:prstGeom>
        </p:spPr>
      </p:pic>
      <p:sp>
        <p:nvSpPr>
          <p:cNvPr id="7" name="Text 4"/>
          <p:cNvSpPr/>
          <p:nvPr/>
        </p:nvSpPr>
        <p:spPr>
          <a:xfrm>
            <a:off x="845463" y="3246596"/>
            <a:ext cx="2114074" cy="264319"/>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Solid Foundations</a:t>
            </a:r>
            <a:endParaRPr lang="en-US" sz="1650" dirty="0"/>
          </a:p>
        </p:txBody>
      </p:sp>
      <p:sp>
        <p:nvSpPr>
          <p:cNvPr id="8" name="Text 5"/>
          <p:cNvSpPr/>
          <p:nvPr/>
        </p:nvSpPr>
        <p:spPr>
          <a:xfrm>
            <a:off x="845463" y="3612356"/>
            <a:ext cx="3975021" cy="811530"/>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Master data preprocessing, exploration, and the fundamentals that underpin every successful ML project</a:t>
            </a:r>
            <a:endParaRPr lang="en-US" sz="1300" dirty="0"/>
          </a:p>
        </p:txBody>
      </p:sp>
      <p:sp>
        <p:nvSpPr>
          <p:cNvPr id="9" name="Shape 6"/>
          <p:cNvSpPr/>
          <p:nvPr/>
        </p:nvSpPr>
        <p:spPr>
          <a:xfrm>
            <a:off x="5412224" y="2485549"/>
            <a:ext cx="4059436" cy="169069"/>
          </a:xfrm>
          <a:prstGeom prst="roundRect">
            <a:avLst>
              <a:gd name="adj" fmla="val 42014"/>
            </a:avLst>
          </a:prstGeom>
          <a:solidFill>
            <a:srgbClr val="D2DDF9"/>
          </a:solidFill>
          <a:ln w="7620">
            <a:solidFill>
              <a:srgbClr val="B8C3DF"/>
            </a:solidFill>
            <a:prstDash val="solid"/>
          </a:ln>
        </p:spPr>
      </p:sp>
      <p:sp>
        <p:nvSpPr>
          <p:cNvPr id="10" name="Shape 7"/>
          <p:cNvSpPr/>
          <p:nvPr/>
        </p:nvSpPr>
        <p:spPr>
          <a:xfrm>
            <a:off x="5158621" y="2316420"/>
            <a:ext cx="507325" cy="507325"/>
          </a:xfrm>
          <a:prstGeom prst="roundRect">
            <a:avLst>
              <a:gd name="adj" fmla="val 90120"/>
            </a:avLst>
          </a:prstGeom>
          <a:solidFill>
            <a:srgbClr val="D2DDF9"/>
          </a:solidFill>
          <a:ln w="7620">
            <a:solidFill>
              <a:srgbClr val="B8C3DF"/>
            </a:solidFill>
            <a:prstDash val="solid"/>
          </a:ln>
        </p:spPr>
      </p:sp>
      <p:pic>
        <p:nvPicPr>
          <p:cNvPr id="11" name="Image 1" descr="preencoded.png">    </p:cNvPr>
          <p:cNvPicPr>
            <a:picLocks noChangeAspect="1"/>
          </p:cNvPicPr>
          <p:nvPr/>
        </p:nvPicPr>
        <p:blipFill>
          <a:blip r:embed="rId2"/>
          <a:stretch>
            <a:fillRect/>
          </a:stretch>
        </p:blipFill>
        <p:spPr>
          <a:xfrm>
            <a:off x="5285423" y="2411551"/>
            <a:ext cx="253603" cy="317063"/>
          </a:xfrm>
          <a:prstGeom prst="rect">
            <a:avLst/>
          </a:prstGeom>
        </p:spPr>
      </p:pic>
      <p:sp>
        <p:nvSpPr>
          <p:cNvPr id="12" name="Text 8"/>
          <p:cNvSpPr/>
          <p:nvPr/>
        </p:nvSpPr>
        <p:spPr>
          <a:xfrm>
            <a:off x="5327690" y="2992874"/>
            <a:ext cx="2304931" cy="264319"/>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Advanced Techniques</a:t>
            </a:r>
            <a:endParaRPr lang="en-US" sz="1650" dirty="0"/>
          </a:p>
        </p:txBody>
      </p:sp>
      <p:sp>
        <p:nvSpPr>
          <p:cNvPr id="13" name="Text 9"/>
          <p:cNvSpPr/>
          <p:nvPr/>
        </p:nvSpPr>
        <p:spPr>
          <a:xfrm>
            <a:off x="5327690" y="3358634"/>
            <a:ext cx="3975021" cy="811530"/>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Implement cutting-edge semantic search, zero-shot classification, and sentiment analysis using state-of-the-art LLMs</a:t>
            </a:r>
            <a:endParaRPr lang="en-US" sz="1300" dirty="0"/>
          </a:p>
        </p:txBody>
      </p:sp>
      <p:sp>
        <p:nvSpPr>
          <p:cNvPr id="14" name="Shape 10"/>
          <p:cNvSpPr/>
          <p:nvPr/>
        </p:nvSpPr>
        <p:spPr>
          <a:xfrm>
            <a:off x="9894451" y="2231946"/>
            <a:ext cx="4059436" cy="169069"/>
          </a:xfrm>
          <a:prstGeom prst="roundRect">
            <a:avLst>
              <a:gd name="adj" fmla="val 42014"/>
            </a:avLst>
          </a:prstGeom>
          <a:solidFill>
            <a:srgbClr val="D2DDF9"/>
          </a:solidFill>
          <a:ln w="7620">
            <a:solidFill>
              <a:srgbClr val="B8C3DF"/>
            </a:solidFill>
            <a:prstDash val="solid"/>
          </a:ln>
        </p:spPr>
      </p:sp>
      <p:sp>
        <p:nvSpPr>
          <p:cNvPr id="15" name="Shape 11"/>
          <p:cNvSpPr/>
          <p:nvPr/>
        </p:nvSpPr>
        <p:spPr>
          <a:xfrm>
            <a:off x="9640848" y="2062817"/>
            <a:ext cx="507325" cy="507325"/>
          </a:xfrm>
          <a:prstGeom prst="roundRect">
            <a:avLst>
              <a:gd name="adj" fmla="val 90120"/>
            </a:avLst>
          </a:prstGeom>
          <a:solidFill>
            <a:srgbClr val="D2DDF9"/>
          </a:solidFill>
          <a:ln w="7620">
            <a:solidFill>
              <a:srgbClr val="B8C3DF"/>
            </a:solidFill>
            <a:prstDash val="solid"/>
          </a:ln>
        </p:spPr>
      </p:sp>
      <p:pic>
        <p:nvPicPr>
          <p:cNvPr id="16" name="Image 2" descr="preencoded.png">    </p:cNvPr>
          <p:cNvPicPr>
            <a:picLocks noChangeAspect="1"/>
          </p:cNvPicPr>
          <p:nvPr/>
        </p:nvPicPr>
        <p:blipFill>
          <a:blip r:embed="rId3"/>
          <a:stretch>
            <a:fillRect/>
          </a:stretch>
        </p:blipFill>
        <p:spPr>
          <a:xfrm>
            <a:off x="9767649" y="2157948"/>
            <a:ext cx="253603" cy="317063"/>
          </a:xfrm>
          <a:prstGeom prst="rect">
            <a:avLst/>
          </a:prstGeom>
        </p:spPr>
      </p:pic>
      <p:sp>
        <p:nvSpPr>
          <p:cNvPr id="17" name="Text 12"/>
          <p:cNvSpPr/>
          <p:nvPr/>
        </p:nvSpPr>
        <p:spPr>
          <a:xfrm>
            <a:off x="9809917" y="2739271"/>
            <a:ext cx="2540556" cy="264319"/>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Production Deployment</a:t>
            </a:r>
            <a:endParaRPr lang="en-US" sz="1650" dirty="0"/>
          </a:p>
        </p:txBody>
      </p:sp>
      <p:sp>
        <p:nvSpPr>
          <p:cNvPr id="18" name="Text 13"/>
          <p:cNvSpPr/>
          <p:nvPr/>
        </p:nvSpPr>
        <p:spPr>
          <a:xfrm>
            <a:off x="9809917" y="3105031"/>
            <a:ext cx="3975021" cy="811530"/>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Build and deploy a complete web application that demonstrates enterprise-level ML system design and user experience</a:t>
            </a:r>
            <a:endParaRPr lang="en-US" sz="1300" dirty="0"/>
          </a:p>
        </p:txBody>
      </p:sp>
      <p:sp>
        <p:nvSpPr>
          <p:cNvPr id="19" name="Text 14"/>
          <p:cNvSpPr/>
          <p:nvPr/>
        </p:nvSpPr>
        <p:spPr>
          <a:xfrm>
            <a:off x="676394" y="4952286"/>
            <a:ext cx="2114074" cy="264319"/>
          </a:xfrm>
          <a:prstGeom prst="rect">
            <a:avLst/>
          </a:prstGeom>
          <a:noFill/>
          <a:ln/>
        </p:spPr>
        <p:txBody>
          <a:bodyPr wrap="none" lIns="0" tIns="0" rIns="0" bIns="0" rtlCol="0" anchor="t"/>
          <a:lstStyle/>
          <a:p>
            <a:pPr algn="l" indent="0" marL="0">
              <a:lnSpc>
                <a:spcPts val="2050"/>
              </a:lnSpc>
              <a:buNone/>
            </a:pPr>
            <a:r>
              <a:rPr lang="en-US" sz="1650" dirty="0">
                <a:solidFill>
                  <a:srgbClr val="1B1B27"/>
                </a:solidFill>
                <a:latin typeface="Alexandria" pitchFamily="34" charset="0"/>
                <a:ea typeface="Alexandria" pitchFamily="34" charset="-122"/>
                <a:cs typeface="Alexandria" pitchFamily="34" charset="-120"/>
              </a:rPr>
              <a:t>Skills You'll Gain</a:t>
            </a:r>
            <a:endParaRPr lang="en-US" sz="1650" dirty="0"/>
          </a:p>
        </p:txBody>
      </p:sp>
      <p:sp>
        <p:nvSpPr>
          <p:cNvPr id="20" name="Text 15"/>
          <p:cNvSpPr/>
          <p:nvPr/>
        </p:nvSpPr>
        <p:spPr>
          <a:xfrm>
            <a:off x="676394" y="5385673"/>
            <a:ext cx="6432590" cy="2705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4155"/>
                </a:solidFill>
                <a:latin typeface="Nobile" pitchFamily="34" charset="0"/>
                <a:ea typeface="Nobile" pitchFamily="34" charset="-122"/>
                <a:cs typeface="Nobile" pitchFamily="34" charset="-120"/>
              </a:rPr>
              <a:t>End-to-end ML pipeline development</a:t>
            </a:r>
            <a:endParaRPr lang="en-US" sz="1300" dirty="0"/>
          </a:p>
        </p:txBody>
      </p:sp>
      <p:sp>
        <p:nvSpPr>
          <p:cNvPr id="21" name="Text 16"/>
          <p:cNvSpPr/>
          <p:nvPr/>
        </p:nvSpPr>
        <p:spPr>
          <a:xfrm>
            <a:off x="676394" y="5715357"/>
            <a:ext cx="6432590" cy="2705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4155"/>
                </a:solidFill>
                <a:latin typeface="Nobile" pitchFamily="34" charset="0"/>
                <a:ea typeface="Nobile" pitchFamily="34" charset="-122"/>
                <a:cs typeface="Nobile" pitchFamily="34" charset="-120"/>
              </a:rPr>
              <a:t>Vector database design and optimization</a:t>
            </a:r>
            <a:endParaRPr lang="en-US" sz="1300" dirty="0"/>
          </a:p>
        </p:txBody>
      </p:sp>
      <p:sp>
        <p:nvSpPr>
          <p:cNvPr id="22" name="Text 17"/>
          <p:cNvSpPr/>
          <p:nvPr/>
        </p:nvSpPr>
        <p:spPr>
          <a:xfrm>
            <a:off x="676394" y="6045041"/>
            <a:ext cx="6432590" cy="2705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4155"/>
                </a:solidFill>
                <a:latin typeface="Nobile" pitchFamily="34" charset="0"/>
                <a:ea typeface="Nobile" pitchFamily="34" charset="-122"/>
                <a:cs typeface="Nobile" pitchFamily="34" charset="-120"/>
              </a:rPr>
              <a:t>LLM integration and prompt engineering</a:t>
            </a:r>
            <a:endParaRPr lang="en-US" sz="1300" dirty="0"/>
          </a:p>
        </p:txBody>
      </p:sp>
      <p:sp>
        <p:nvSpPr>
          <p:cNvPr id="23" name="Text 18"/>
          <p:cNvSpPr/>
          <p:nvPr/>
        </p:nvSpPr>
        <p:spPr>
          <a:xfrm>
            <a:off x="676394" y="6374725"/>
            <a:ext cx="6432590" cy="2705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4155"/>
                </a:solidFill>
                <a:latin typeface="Nobile" pitchFamily="34" charset="0"/>
                <a:ea typeface="Nobile" pitchFamily="34" charset="-122"/>
                <a:cs typeface="Nobile" pitchFamily="34" charset="-120"/>
              </a:rPr>
              <a:t>Web application deployment with Gradio</a:t>
            </a:r>
            <a:endParaRPr lang="en-US" sz="1300" dirty="0"/>
          </a:p>
        </p:txBody>
      </p:sp>
      <p:sp>
        <p:nvSpPr>
          <p:cNvPr id="24" name="Text 19"/>
          <p:cNvSpPr/>
          <p:nvPr/>
        </p:nvSpPr>
        <p:spPr>
          <a:xfrm>
            <a:off x="676394" y="6704409"/>
            <a:ext cx="6432590" cy="270510"/>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04155"/>
                </a:solidFill>
                <a:latin typeface="Nobile" pitchFamily="34" charset="0"/>
                <a:ea typeface="Nobile" pitchFamily="34" charset="-122"/>
                <a:cs typeface="Nobile" pitchFamily="34" charset="-120"/>
              </a:rPr>
              <a:t>Production-ready code organization</a:t>
            </a:r>
            <a:endParaRPr lang="en-US" sz="1300" dirty="0"/>
          </a:p>
        </p:txBody>
      </p:sp>
      <p:sp>
        <p:nvSpPr>
          <p:cNvPr id="25" name="Text 20"/>
          <p:cNvSpPr/>
          <p:nvPr/>
        </p:nvSpPr>
        <p:spPr>
          <a:xfrm>
            <a:off x="7529036" y="4952286"/>
            <a:ext cx="2114074" cy="264319"/>
          </a:xfrm>
          <a:prstGeom prst="rect">
            <a:avLst/>
          </a:prstGeom>
          <a:noFill/>
          <a:ln/>
        </p:spPr>
        <p:txBody>
          <a:bodyPr wrap="none" lIns="0" tIns="0" rIns="0" bIns="0" rtlCol="0" anchor="t"/>
          <a:lstStyle/>
          <a:p>
            <a:pPr algn="l" indent="0" marL="0">
              <a:lnSpc>
                <a:spcPts val="2050"/>
              </a:lnSpc>
              <a:buNone/>
            </a:pPr>
            <a:r>
              <a:rPr lang="en-US" sz="1650" dirty="0">
                <a:solidFill>
                  <a:srgbClr val="1B1B27"/>
                </a:solidFill>
                <a:latin typeface="Alexandria" pitchFamily="34" charset="0"/>
                <a:ea typeface="Alexandria" pitchFamily="34" charset="-122"/>
                <a:cs typeface="Alexandria" pitchFamily="34" charset="-120"/>
              </a:rPr>
              <a:t>Career Applications</a:t>
            </a:r>
            <a:endParaRPr lang="en-US" sz="1650" dirty="0"/>
          </a:p>
        </p:txBody>
      </p:sp>
      <p:sp>
        <p:nvSpPr>
          <p:cNvPr id="26" name="Text 21"/>
          <p:cNvSpPr/>
          <p:nvPr/>
        </p:nvSpPr>
        <p:spPr>
          <a:xfrm>
            <a:off x="7529036" y="5385673"/>
            <a:ext cx="6432590" cy="811530"/>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These skills are directly applicable to roles in ML engineering, data science, and AI product development. The project serves as an impressive portfolio piece that demonstrates your ability to build complete, user-facing ML applications.</a:t>
            </a:r>
            <a:endParaRPr lang="en-US" sz="1300" dirty="0"/>
          </a:p>
        </p:txBody>
      </p:sp>
      <p:sp>
        <p:nvSpPr>
          <p:cNvPr id="27" name="Text 22"/>
          <p:cNvSpPr/>
          <p:nvPr/>
        </p:nvSpPr>
        <p:spPr>
          <a:xfrm>
            <a:off x="676394" y="7224355"/>
            <a:ext cx="13277612" cy="541020"/>
          </a:xfrm>
          <a:prstGeom prst="rect">
            <a:avLst/>
          </a:prstGeom>
          <a:noFill/>
          <a:ln/>
        </p:spPr>
        <p:txBody>
          <a:bodyPr wrap="square" lIns="0" tIns="0" rIns="0" bIns="0" rtlCol="0" anchor="t"/>
          <a:lstStyle/>
          <a:p>
            <a:pPr algn="l" indent="0" marL="0">
              <a:lnSpc>
                <a:spcPts val="2100"/>
              </a:lnSpc>
              <a:buNone/>
            </a:pPr>
            <a:r>
              <a:rPr lang="en-US" sz="1300" b="1" dirty="0">
                <a:solidFill>
                  <a:srgbClr val="1B54DA"/>
                </a:solidFill>
                <a:latin typeface="Nobile" pitchFamily="34" charset="0"/>
                <a:ea typeface="Nobile" pitchFamily="34" charset="-122"/>
                <a:cs typeface="Nobile" pitchFamily="34" charset="-120"/>
              </a:rPr>
              <a:t>Ready to Begin?</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Clone the repository, set up your environment, and start your transformation into an ML practitioner who can build intelligent, user-centric applications that solve real-world problems. Your future in AI development starts now!</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11743"/>
            <a:ext cx="7334369"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Course Architecture Overview</a:t>
            </a:r>
            <a:endParaRPr lang="en-US" sz="3900" dirty="0"/>
          </a:p>
        </p:txBody>
      </p:sp>
      <p:pic>
        <p:nvPicPr>
          <p:cNvPr id="3" name="Image 0" descr="preencoded.png">    </p:cNvPr>
          <p:cNvPicPr>
            <a:picLocks noChangeAspect="1"/>
          </p:cNvPicPr>
          <p:nvPr/>
        </p:nvPicPr>
        <p:blipFill>
          <a:blip r:embed="rId1"/>
          <a:stretch>
            <a:fillRect/>
          </a:stretch>
        </p:blipFill>
        <p:spPr>
          <a:xfrm>
            <a:off x="793790" y="1628656"/>
            <a:ext cx="198358" cy="248007"/>
          </a:xfrm>
          <a:prstGeom prst="rect">
            <a:avLst/>
          </a:prstGeom>
        </p:spPr>
      </p:pic>
      <p:sp>
        <p:nvSpPr>
          <p:cNvPr id="4" name="Shape 1"/>
          <p:cNvSpPr/>
          <p:nvPr/>
        </p:nvSpPr>
        <p:spPr>
          <a:xfrm>
            <a:off x="793790" y="1942981"/>
            <a:ext cx="4215289" cy="22860"/>
          </a:xfrm>
          <a:prstGeom prst="rect">
            <a:avLst/>
          </a:prstGeom>
          <a:solidFill>
            <a:srgbClr val="1B54DA"/>
          </a:solidFill>
          <a:ln/>
        </p:spPr>
      </p:sp>
      <p:sp>
        <p:nvSpPr>
          <p:cNvPr id="5" name="Text 2"/>
          <p:cNvSpPr/>
          <p:nvPr/>
        </p:nvSpPr>
        <p:spPr>
          <a:xfrm>
            <a:off x="793790" y="20878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Data Preprocessing</a:t>
            </a:r>
            <a:endParaRPr lang="en-US" sz="1950" dirty="0"/>
          </a:p>
        </p:txBody>
      </p:sp>
      <p:sp>
        <p:nvSpPr>
          <p:cNvPr id="6" name="Text 3"/>
          <p:cNvSpPr/>
          <p:nvPr/>
        </p:nvSpPr>
        <p:spPr>
          <a:xfrm>
            <a:off x="793790" y="2517100"/>
            <a:ext cx="4215289"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Clean and prepare text data using pandas and exploratory data analysis techniques. Learn to handle messy book metadata, standardize formats, and prepare datasets for machine learning workflows.</a:t>
            </a:r>
            <a:endParaRPr lang="en-US" sz="1550" dirty="0"/>
          </a:p>
        </p:txBody>
      </p:sp>
      <p:pic>
        <p:nvPicPr>
          <p:cNvPr id="7" name="Image 1" descr="preencoded.png">    </p:cNvPr>
          <p:cNvPicPr>
            <a:picLocks noChangeAspect="1"/>
          </p:cNvPicPr>
          <p:nvPr/>
        </p:nvPicPr>
        <p:blipFill>
          <a:blip r:embed="rId2"/>
          <a:stretch>
            <a:fillRect/>
          </a:stretch>
        </p:blipFill>
        <p:spPr>
          <a:xfrm>
            <a:off x="5207437" y="1628656"/>
            <a:ext cx="198358" cy="248007"/>
          </a:xfrm>
          <a:prstGeom prst="rect">
            <a:avLst/>
          </a:prstGeom>
        </p:spPr>
      </p:pic>
      <p:sp>
        <p:nvSpPr>
          <p:cNvPr id="8" name="Shape 4"/>
          <p:cNvSpPr/>
          <p:nvPr/>
        </p:nvSpPr>
        <p:spPr>
          <a:xfrm>
            <a:off x="5207437" y="1942981"/>
            <a:ext cx="4215408" cy="22860"/>
          </a:xfrm>
          <a:prstGeom prst="rect">
            <a:avLst/>
          </a:prstGeom>
          <a:solidFill>
            <a:srgbClr val="1B54DA"/>
          </a:solidFill>
          <a:ln/>
        </p:spPr>
      </p:sp>
      <p:sp>
        <p:nvSpPr>
          <p:cNvPr id="9" name="Text 5"/>
          <p:cNvSpPr/>
          <p:nvPr/>
        </p:nvSpPr>
        <p:spPr>
          <a:xfrm>
            <a:off x="5207437" y="2087880"/>
            <a:ext cx="2645093"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Vector Search Engine</a:t>
            </a:r>
            <a:endParaRPr lang="en-US" sz="1950" dirty="0"/>
          </a:p>
        </p:txBody>
      </p:sp>
      <p:sp>
        <p:nvSpPr>
          <p:cNvPr id="10" name="Text 6"/>
          <p:cNvSpPr/>
          <p:nvPr/>
        </p:nvSpPr>
        <p:spPr>
          <a:xfrm>
            <a:off x="5207437" y="2517100"/>
            <a:ext cx="4215408"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Build a semantic search system using embeddings and vector databases. Implement similarity matching that understands context and meaning beyond keyword matching.</a:t>
            </a:r>
            <a:endParaRPr lang="en-US" sz="1550" dirty="0"/>
          </a:p>
        </p:txBody>
      </p:sp>
      <p:pic>
        <p:nvPicPr>
          <p:cNvPr id="11" name="Image 2" descr="preencoded.png">    </p:cNvPr>
          <p:cNvPicPr>
            <a:picLocks noChangeAspect="1"/>
          </p:cNvPicPr>
          <p:nvPr/>
        </p:nvPicPr>
        <p:blipFill>
          <a:blip r:embed="rId3"/>
          <a:stretch>
            <a:fillRect/>
          </a:stretch>
        </p:blipFill>
        <p:spPr>
          <a:xfrm>
            <a:off x="9621203" y="1628656"/>
            <a:ext cx="198358" cy="248007"/>
          </a:xfrm>
          <a:prstGeom prst="rect">
            <a:avLst/>
          </a:prstGeom>
        </p:spPr>
      </p:pic>
      <p:sp>
        <p:nvSpPr>
          <p:cNvPr id="12" name="Shape 7"/>
          <p:cNvSpPr/>
          <p:nvPr/>
        </p:nvSpPr>
        <p:spPr>
          <a:xfrm>
            <a:off x="9621203" y="1942981"/>
            <a:ext cx="4215289" cy="22860"/>
          </a:xfrm>
          <a:prstGeom prst="rect">
            <a:avLst/>
          </a:prstGeom>
          <a:solidFill>
            <a:srgbClr val="1B54DA"/>
          </a:solidFill>
          <a:ln/>
        </p:spPr>
      </p:sp>
      <p:sp>
        <p:nvSpPr>
          <p:cNvPr id="13" name="Text 8"/>
          <p:cNvSpPr/>
          <p:nvPr/>
        </p:nvSpPr>
        <p:spPr>
          <a:xfrm>
            <a:off x="9621203" y="2087880"/>
            <a:ext cx="2922032"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Zero-Shot Classification</a:t>
            </a:r>
            <a:endParaRPr lang="en-US" sz="1950" dirty="0"/>
          </a:p>
        </p:txBody>
      </p:sp>
      <p:sp>
        <p:nvSpPr>
          <p:cNvPr id="14" name="Text 9"/>
          <p:cNvSpPr/>
          <p:nvPr/>
        </p:nvSpPr>
        <p:spPr>
          <a:xfrm>
            <a:off x="9621203" y="2517100"/>
            <a:ext cx="4215289"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Leverage LLMs to automatically categorize books into fiction and non-fiction without training data. Create dynamic filtering capabilities for enhanced user experience.</a:t>
            </a:r>
            <a:endParaRPr lang="en-US" sz="1550" dirty="0"/>
          </a:p>
        </p:txBody>
      </p:sp>
      <p:pic>
        <p:nvPicPr>
          <p:cNvPr id="15" name="Image 3" descr="preencoded.png">    </p:cNvPr>
          <p:cNvPicPr>
            <a:picLocks noChangeAspect="1"/>
          </p:cNvPicPr>
          <p:nvPr/>
        </p:nvPicPr>
        <p:blipFill>
          <a:blip r:embed="rId4"/>
          <a:stretch>
            <a:fillRect/>
          </a:stretch>
        </p:blipFill>
        <p:spPr>
          <a:xfrm>
            <a:off x="793790" y="4451985"/>
            <a:ext cx="198358" cy="248007"/>
          </a:xfrm>
          <a:prstGeom prst="rect">
            <a:avLst/>
          </a:prstGeom>
        </p:spPr>
      </p:pic>
      <p:sp>
        <p:nvSpPr>
          <p:cNvPr id="16" name="Shape 10"/>
          <p:cNvSpPr/>
          <p:nvPr/>
        </p:nvSpPr>
        <p:spPr>
          <a:xfrm>
            <a:off x="793790" y="4766310"/>
            <a:ext cx="6422112" cy="22860"/>
          </a:xfrm>
          <a:prstGeom prst="rect">
            <a:avLst/>
          </a:prstGeom>
          <a:solidFill>
            <a:srgbClr val="1B54DA"/>
          </a:solidFill>
          <a:ln/>
        </p:spPr>
      </p:sp>
      <p:sp>
        <p:nvSpPr>
          <p:cNvPr id="17" name="Text 11"/>
          <p:cNvSpPr/>
          <p:nvPr/>
        </p:nvSpPr>
        <p:spPr>
          <a:xfrm>
            <a:off x="793790" y="491120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Sentiment Analysis</a:t>
            </a:r>
            <a:endParaRPr lang="en-US" sz="1950" dirty="0"/>
          </a:p>
        </p:txBody>
      </p:sp>
      <p:sp>
        <p:nvSpPr>
          <p:cNvPr id="18" name="Text 12"/>
          <p:cNvSpPr/>
          <p:nvPr/>
        </p:nvSpPr>
        <p:spPr>
          <a:xfrm>
            <a:off x="793790" y="5340429"/>
            <a:ext cx="6422112"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Extract emotional tones and sentiments from book descriptions. Enable users to discover books based on mood preferences like suspenseful, joyful, or melancholic narratives.</a:t>
            </a:r>
            <a:endParaRPr lang="en-US" sz="1550" dirty="0"/>
          </a:p>
        </p:txBody>
      </p:sp>
      <p:pic>
        <p:nvPicPr>
          <p:cNvPr id="19" name="Image 4" descr="preencoded.png">    </p:cNvPr>
          <p:cNvPicPr>
            <a:picLocks noChangeAspect="1"/>
          </p:cNvPicPr>
          <p:nvPr/>
        </p:nvPicPr>
        <p:blipFill>
          <a:blip r:embed="rId5"/>
          <a:stretch>
            <a:fillRect/>
          </a:stretch>
        </p:blipFill>
        <p:spPr>
          <a:xfrm>
            <a:off x="7414260" y="4451985"/>
            <a:ext cx="198358" cy="248007"/>
          </a:xfrm>
          <a:prstGeom prst="rect">
            <a:avLst/>
          </a:prstGeom>
        </p:spPr>
      </p:pic>
      <p:sp>
        <p:nvSpPr>
          <p:cNvPr id="20" name="Shape 13"/>
          <p:cNvSpPr/>
          <p:nvPr/>
        </p:nvSpPr>
        <p:spPr>
          <a:xfrm>
            <a:off x="7414260" y="4766310"/>
            <a:ext cx="6422231" cy="22860"/>
          </a:xfrm>
          <a:prstGeom prst="rect">
            <a:avLst/>
          </a:prstGeom>
          <a:solidFill>
            <a:srgbClr val="1B54DA"/>
          </a:solidFill>
          <a:ln/>
        </p:spPr>
      </p:sp>
      <p:sp>
        <p:nvSpPr>
          <p:cNvPr id="21" name="Text 14"/>
          <p:cNvSpPr/>
          <p:nvPr/>
        </p:nvSpPr>
        <p:spPr>
          <a:xfrm>
            <a:off x="7414260" y="4911209"/>
            <a:ext cx="2523768"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Interactive Web App</a:t>
            </a:r>
            <a:endParaRPr lang="en-US" sz="1950" dirty="0"/>
          </a:p>
        </p:txBody>
      </p:sp>
      <p:sp>
        <p:nvSpPr>
          <p:cNvPr id="22" name="Text 15"/>
          <p:cNvSpPr/>
          <p:nvPr/>
        </p:nvSpPr>
        <p:spPr>
          <a:xfrm>
            <a:off x="7414260" y="5340429"/>
            <a:ext cx="6422231"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Deploy a user-friendly Gradio interface that combines all components into a cohesive recommendation system with real-time search and filtering capabilities.</a:t>
            </a:r>
            <a:endParaRPr lang="en-US" sz="1550" dirty="0"/>
          </a:p>
        </p:txBody>
      </p:sp>
      <p:sp>
        <p:nvSpPr>
          <p:cNvPr id="23" name="Text 16"/>
          <p:cNvSpPr/>
          <p:nvPr/>
        </p:nvSpPr>
        <p:spPr>
          <a:xfrm>
            <a:off x="793790" y="6665119"/>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Each component builds upon the previous one, creating a comprehensive understanding of modern NLP applications in recommendation systems. By the end of this course, you'll have a complete, deployable book recommender that demonstrates enterprise-level machine learning engineering practices.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37567" y="369570"/>
            <a:ext cx="6854547" cy="419933"/>
          </a:xfrm>
          <a:prstGeom prst="rect">
            <a:avLst/>
          </a:prstGeom>
          <a:noFill/>
          <a:ln/>
        </p:spPr>
        <p:txBody>
          <a:bodyPr wrap="none" lIns="0" tIns="0" rIns="0" bIns="0" rtlCol="0" anchor="t"/>
          <a:lstStyle/>
          <a:p>
            <a:pPr algn="l" indent="0" marL="0">
              <a:lnSpc>
                <a:spcPts val="3300"/>
              </a:lnSpc>
              <a:buNone/>
            </a:pPr>
            <a:r>
              <a:rPr lang="en-US" sz="2600" dirty="0">
                <a:solidFill>
                  <a:srgbClr val="1B1B27"/>
                </a:solidFill>
                <a:latin typeface="Alexandria" pitchFamily="34" charset="0"/>
                <a:ea typeface="Alexandria" pitchFamily="34" charset="-122"/>
                <a:cs typeface="Alexandria" pitchFamily="34" charset="-120"/>
              </a:rPr>
              <a:t>Phase 1: Text Data Cleaning &amp; Exploration</a:t>
            </a:r>
            <a:endParaRPr lang="en-US" sz="2600" dirty="0"/>
          </a:p>
        </p:txBody>
      </p:sp>
      <p:sp>
        <p:nvSpPr>
          <p:cNvPr id="3" name="Text 1"/>
          <p:cNvSpPr/>
          <p:nvPr/>
        </p:nvSpPr>
        <p:spPr>
          <a:xfrm>
            <a:off x="537567" y="1125379"/>
            <a:ext cx="2661404" cy="209907"/>
          </a:xfrm>
          <a:prstGeom prst="rect">
            <a:avLst/>
          </a:prstGeom>
          <a:noFill/>
          <a:ln/>
        </p:spPr>
        <p:txBody>
          <a:bodyPr wrap="none" lIns="0" tIns="0" rIns="0" bIns="0" rtlCol="0" anchor="t"/>
          <a:lstStyle/>
          <a:p>
            <a:pPr algn="l" indent="0" marL="0">
              <a:lnSpc>
                <a:spcPts val="1650"/>
              </a:lnSpc>
              <a:buNone/>
            </a:pPr>
            <a:r>
              <a:rPr lang="en-US" sz="1300" dirty="0">
                <a:solidFill>
                  <a:srgbClr val="1B1B27"/>
                </a:solidFill>
                <a:latin typeface="Alexandria" pitchFamily="34" charset="0"/>
                <a:ea typeface="Alexandria" pitchFamily="34" charset="-122"/>
                <a:cs typeface="Alexandria" pitchFamily="34" charset="-120"/>
              </a:rPr>
              <a:t>Data Exploration Fundamentals</a:t>
            </a:r>
            <a:endParaRPr lang="en-US" sz="1300" dirty="0"/>
          </a:p>
        </p:txBody>
      </p:sp>
      <p:sp>
        <p:nvSpPr>
          <p:cNvPr id="4" name="Text 2"/>
          <p:cNvSpPr/>
          <p:nvPr/>
        </p:nvSpPr>
        <p:spPr>
          <a:xfrm>
            <a:off x="537567" y="1469588"/>
            <a:ext cx="6613684" cy="675561"/>
          </a:xfrm>
          <a:prstGeom prst="rect">
            <a:avLst/>
          </a:prstGeom>
          <a:noFill/>
          <a:ln/>
        </p:spPr>
        <p:txBody>
          <a:bodyPr wrap="square" lIns="0" tIns="0" rIns="0" bIns="0" rtlCol="0" anchor="t"/>
          <a:lstStyle/>
          <a:p>
            <a:pPr algn="l" indent="0" marL="0">
              <a:lnSpc>
                <a:spcPts val="1650"/>
              </a:lnSpc>
              <a:buNone/>
            </a:pPr>
            <a:r>
              <a:rPr lang="en-US" sz="1050" dirty="0">
                <a:solidFill>
                  <a:srgbClr val="404155"/>
                </a:solidFill>
                <a:latin typeface="Nobile" pitchFamily="34" charset="0"/>
                <a:ea typeface="Nobile" pitchFamily="34" charset="-122"/>
                <a:cs typeface="Nobile" pitchFamily="34" charset="-120"/>
              </a:rPr>
              <a:t>The foundation of any successful ML project lies in understanding your data. In the </a:t>
            </a:r>
            <a:pPr algn="l" indent="0" marL="0">
              <a:lnSpc>
                <a:spcPts val="1650"/>
              </a:lnSpc>
              <a:buNone/>
            </a:pPr>
            <a:r>
              <a:rPr lang="en-US" sz="1050" dirty="0">
                <a:solidFill>
                  <a:srgbClr val="404155"/>
                </a:solidFill>
                <a:highlight>
                  <a:srgbClr val="ECECF2"/>
                </a:highlight>
                <a:latin typeface="Consolas" pitchFamily="34" charset="0"/>
                <a:ea typeface="Consolas" pitchFamily="34" charset="-122"/>
                <a:cs typeface="Consolas" pitchFamily="34" charset="-120"/>
              </a:rPr>
              <a:t>data-exploration.ipynb</a:t>
            </a:r>
            <a:pPr algn="l" indent="0" marL="0">
              <a:lnSpc>
                <a:spcPts val="1650"/>
              </a:lnSpc>
              <a:buNone/>
            </a:pPr>
            <a:r>
              <a:rPr lang="en-US" sz="1050" dirty="0">
                <a:solidFill>
                  <a:srgbClr val="404155"/>
                </a:solidFill>
                <a:latin typeface="Nobile" pitchFamily="34" charset="0"/>
                <a:ea typeface="Nobile" pitchFamily="34" charset="-122"/>
                <a:cs typeface="Nobile" pitchFamily="34" charset="-120"/>
              </a:rPr>
              <a:t> notebook, you'll dive deep into book metadata analysis, identifying patterns, anomalies, and opportunities for feature engineering.</a:t>
            </a:r>
            <a:endParaRPr lang="en-US" sz="1050" dirty="0"/>
          </a:p>
        </p:txBody>
      </p:sp>
      <p:sp>
        <p:nvSpPr>
          <p:cNvPr id="5" name="Text 3"/>
          <p:cNvSpPr/>
          <p:nvPr/>
        </p:nvSpPr>
        <p:spPr>
          <a:xfrm>
            <a:off x="537567" y="2266117"/>
            <a:ext cx="6613684" cy="215027"/>
          </a:xfrm>
          <a:prstGeom prst="rect">
            <a:avLst/>
          </a:prstGeom>
          <a:noFill/>
          <a:ln/>
        </p:spPr>
        <p:txBody>
          <a:bodyPr wrap="none" lIns="0" tIns="0" rIns="0" bIns="0" rtlCol="0" anchor="t"/>
          <a:lstStyle/>
          <a:p>
            <a:pPr algn="l" indent="0" marL="0">
              <a:lnSpc>
                <a:spcPts val="1650"/>
              </a:lnSpc>
              <a:buNone/>
            </a:pPr>
            <a:r>
              <a:rPr lang="en-US" sz="1050" b="1" dirty="0">
                <a:solidFill>
                  <a:srgbClr val="404155"/>
                </a:solidFill>
                <a:latin typeface="Nobile" pitchFamily="34" charset="0"/>
                <a:ea typeface="Nobile" pitchFamily="34" charset="-122"/>
                <a:cs typeface="Nobile" pitchFamily="34" charset="-120"/>
              </a:rPr>
              <a:t>Key Learning Objectives:</a:t>
            </a:r>
            <a:endParaRPr lang="en-US" sz="1050" dirty="0"/>
          </a:p>
        </p:txBody>
      </p:sp>
      <p:sp>
        <p:nvSpPr>
          <p:cNvPr id="6" name="Text 4"/>
          <p:cNvSpPr/>
          <p:nvPr/>
        </p:nvSpPr>
        <p:spPr>
          <a:xfrm>
            <a:off x="537567" y="2602111"/>
            <a:ext cx="6613684" cy="215027"/>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Exploratory data analysis with pandas and matplotlib</a:t>
            </a:r>
            <a:endParaRPr lang="en-US" sz="1050" dirty="0"/>
          </a:p>
        </p:txBody>
      </p:sp>
      <p:sp>
        <p:nvSpPr>
          <p:cNvPr id="7" name="Text 5"/>
          <p:cNvSpPr/>
          <p:nvPr/>
        </p:nvSpPr>
        <p:spPr>
          <a:xfrm>
            <a:off x="537567" y="2864168"/>
            <a:ext cx="6613684" cy="215027"/>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Data quality assessment and missing value handling</a:t>
            </a:r>
            <a:endParaRPr lang="en-US" sz="1050" dirty="0"/>
          </a:p>
        </p:txBody>
      </p:sp>
      <p:sp>
        <p:nvSpPr>
          <p:cNvPr id="8" name="Text 6"/>
          <p:cNvSpPr/>
          <p:nvPr/>
        </p:nvSpPr>
        <p:spPr>
          <a:xfrm>
            <a:off x="537567" y="3126224"/>
            <a:ext cx="6613684" cy="215027"/>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Text preprocessing techniques for book descriptions</a:t>
            </a:r>
            <a:endParaRPr lang="en-US" sz="1050" dirty="0"/>
          </a:p>
        </p:txBody>
      </p:sp>
      <p:sp>
        <p:nvSpPr>
          <p:cNvPr id="9" name="Text 7"/>
          <p:cNvSpPr/>
          <p:nvPr/>
        </p:nvSpPr>
        <p:spPr>
          <a:xfrm>
            <a:off x="537567" y="3388281"/>
            <a:ext cx="6613684" cy="215027"/>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Statistical analysis of book genres and publishing trends</a:t>
            </a:r>
            <a:endParaRPr lang="en-US" sz="1050" dirty="0"/>
          </a:p>
        </p:txBody>
      </p:sp>
      <p:sp>
        <p:nvSpPr>
          <p:cNvPr id="10" name="Text 8"/>
          <p:cNvSpPr/>
          <p:nvPr/>
        </p:nvSpPr>
        <p:spPr>
          <a:xfrm>
            <a:off x="537567" y="3724275"/>
            <a:ext cx="6613684" cy="430054"/>
          </a:xfrm>
          <a:prstGeom prst="rect">
            <a:avLst/>
          </a:prstGeom>
          <a:noFill/>
          <a:ln/>
        </p:spPr>
        <p:txBody>
          <a:bodyPr wrap="square" lIns="0" tIns="0" rIns="0" bIns="0" rtlCol="0" anchor="t"/>
          <a:lstStyle/>
          <a:p>
            <a:pPr algn="l" indent="0" marL="0">
              <a:lnSpc>
                <a:spcPts val="1650"/>
              </a:lnSpc>
              <a:buNone/>
            </a:pPr>
            <a:r>
              <a:rPr lang="en-US" sz="1050" dirty="0">
                <a:solidFill>
                  <a:srgbClr val="404155"/>
                </a:solidFill>
                <a:latin typeface="Nobile" pitchFamily="34" charset="0"/>
                <a:ea typeface="Nobile" pitchFamily="34" charset="-122"/>
                <a:cs typeface="Nobile" pitchFamily="34" charset="-120"/>
              </a:rPr>
              <a:t>This phase establishes the data pipeline that feeds into all subsequent machine learning components, ensuring clean, consistent input for optimal model performance.</a:t>
            </a:r>
            <a:endParaRPr lang="en-US" sz="1050" dirty="0"/>
          </a:p>
        </p:txBody>
      </p:sp>
      <p:pic>
        <p:nvPicPr>
          <p:cNvPr id="11" name="Image 0" descr="preencoded.png">    </p:cNvPr>
          <p:cNvPicPr>
            <a:picLocks noChangeAspect="1"/>
          </p:cNvPicPr>
          <p:nvPr/>
        </p:nvPicPr>
        <p:blipFill>
          <a:blip r:embed="rId1"/>
          <a:stretch>
            <a:fillRect/>
          </a:stretch>
        </p:blipFill>
        <p:spPr>
          <a:xfrm>
            <a:off x="7486769" y="1142286"/>
            <a:ext cx="6613684" cy="6613684"/>
          </a:xfrm>
          <a:prstGeom prst="rect">
            <a:avLst/>
          </a:prstGeom>
        </p:spPr>
      </p:pic>
      <p:sp>
        <p:nvSpPr>
          <p:cNvPr id="12" name="Text 9"/>
          <p:cNvSpPr/>
          <p:nvPr/>
        </p:nvSpPr>
        <p:spPr>
          <a:xfrm>
            <a:off x="7486769" y="7907179"/>
            <a:ext cx="6613684" cy="215027"/>
          </a:xfrm>
          <a:prstGeom prst="rect">
            <a:avLst/>
          </a:prstGeom>
          <a:noFill/>
          <a:ln/>
        </p:spPr>
        <p:txBody>
          <a:bodyPr wrap="none" lIns="0" tIns="0" rIns="0" bIns="0" rtlCol="0" anchor="t"/>
          <a:lstStyle/>
          <a:p>
            <a:pPr algn="l" indent="0" marL="0">
              <a:lnSpc>
                <a:spcPts val="1650"/>
              </a:lnSpc>
              <a:buNone/>
            </a:pPr>
            <a:r>
              <a:rPr lang="en-US" sz="1050" b="1" dirty="0">
                <a:solidFill>
                  <a:srgbClr val="404155"/>
                </a:solidFill>
                <a:latin typeface="Nobile" pitchFamily="34" charset="0"/>
                <a:ea typeface="Nobile" pitchFamily="34" charset="-122"/>
                <a:cs typeface="Nobile" pitchFamily="34" charset="-120"/>
              </a:rPr>
              <a:t>Professional Best Practices:</a:t>
            </a:r>
            <a:endParaRPr lang="en-US" sz="1050" dirty="0"/>
          </a:p>
        </p:txBody>
      </p:sp>
      <p:sp>
        <p:nvSpPr>
          <p:cNvPr id="13" name="Text 10"/>
          <p:cNvSpPr/>
          <p:nvPr/>
        </p:nvSpPr>
        <p:spPr>
          <a:xfrm>
            <a:off x="7486769" y="8243173"/>
            <a:ext cx="6613684" cy="215027"/>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Implement data validation checks</a:t>
            </a:r>
            <a:endParaRPr lang="en-US" sz="1050" dirty="0"/>
          </a:p>
        </p:txBody>
      </p:sp>
      <p:sp>
        <p:nvSpPr>
          <p:cNvPr id="14" name="Text 11"/>
          <p:cNvSpPr/>
          <p:nvPr/>
        </p:nvSpPr>
        <p:spPr>
          <a:xfrm>
            <a:off x="7486769" y="8505230"/>
            <a:ext cx="6613684" cy="215027"/>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Create reproducible preprocessing pipelines</a:t>
            </a:r>
            <a:endParaRPr lang="en-US" sz="1050" dirty="0"/>
          </a:p>
        </p:txBody>
      </p:sp>
      <p:sp>
        <p:nvSpPr>
          <p:cNvPr id="15" name="Text 12"/>
          <p:cNvSpPr/>
          <p:nvPr/>
        </p:nvSpPr>
        <p:spPr>
          <a:xfrm>
            <a:off x="7486769" y="8767286"/>
            <a:ext cx="6613684" cy="215027"/>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Document data transformations thoroughly</a:t>
            </a:r>
            <a:endParaRPr lang="en-US" sz="1050" dirty="0"/>
          </a:p>
        </p:txBody>
      </p:sp>
      <p:sp>
        <p:nvSpPr>
          <p:cNvPr id="16" name="Text 13"/>
          <p:cNvSpPr/>
          <p:nvPr/>
        </p:nvSpPr>
        <p:spPr>
          <a:xfrm>
            <a:off x="7486769" y="9029343"/>
            <a:ext cx="6613684" cy="215027"/>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Handle edge cases and outliers appropriately</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00745"/>
            <a:ext cx="12255103"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Phase 2: Semantic Vector Search Implementation</a:t>
            </a:r>
            <a:endParaRPr lang="en-US" sz="3900" dirty="0"/>
          </a:p>
        </p:txBody>
      </p:sp>
      <p:sp>
        <p:nvSpPr>
          <p:cNvPr id="3" name="Text 1"/>
          <p:cNvSpPr/>
          <p:nvPr/>
        </p:nvSpPr>
        <p:spPr>
          <a:xfrm>
            <a:off x="793790" y="2217658"/>
            <a:ext cx="13042821" cy="6655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Transform your book recommendation system from basic keyword matching to sophisticated semantic understanding. The </a:t>
            </a:r>
            <a:pPr algn="l" indent="0" marL="0">
              <a:lnSpc>
                <a:spcPts val="2500"/>
              </a:lnSpc>
              <a:buNone/>
            </a:pPr>
            <a:r>
              <a:rPr lang="en-US" sz="1550" dirty="0">
                <a:solidFill>
                  <a:srgbClr val="404155"/>
                </a:solidFill>
                <a:highlight>
                  <a:srgbClr val="ECECF2"/>
                </a:highlight>
                <a:latin typeface="Consolas" pitchFamily="34" charset="0"/>
                <a:ea typeface="Consolas" pitchFamily="34" charset="-122"/>
                <a:cs typeface="Consolas" pitchFamily="34" charset="-120"/>
              </a:rPr>
              <a:t>vector-search.ipynb</a:t>
            </a:r>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 notebook guides you through building a vector database that captures the true meaning and context of book descriptions.</a:t>
            </a:r>
            <a:endParaRPr lang="en-US" sz="1550" dirty="0"/>
          </a:p>
        </p:txBody>
      </p:sp>
      <p:sp>
        <p:nvSpPr>
          <p:cNvPr id="4" name="Shape 2"/>
          <p:cNvSpPr/>
          <p:nvPr/>
        </p:nvSpPr>
        <p:spPr>
          <a:xfrm>
            <a:off x="793790" y="3106460"/>
            <a:ext cx="4215289" cy="3063954"/>
          </a:xfrm>
          <a:prstGeom prst="roundRect">
            <a:avLst>
              <a:gd name="adj" fmla="val 2721"/>
            </a:avLst>
          </a:prstGeom>
          <a:solidFill>
            <a:srgbClr val="D2DDF9"/>
          </a:solidFill>
          <a:ln w="7620">
            <a:solidFill>
              <a:srgbClr val="B8C3DF"/>
            </a:solidFill>
            <a:prstDash val="solid"/>
          </a:ln>
        </p:spPr>
      </p:sp>
      <p:sp>
        <p:nvSpPr>
          <p:cNvPr id="5" name="Text 3"/>
          <p:cNvSpPr/>
          <p:nvPr/>
        </p:nvSpPr>
        <p:spPr>
          <a:xfrm>
            <a:off x="999768" y="3312438"/>
            <a:ext cx="2905244"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Embedding Generation</a:t>
            </a:r>
            <a:endParaRPr lang="en-US" sz="1950" dirty="0"/>
          </a:p>
        </p:txBody>
      </p:sp>
      <p:sp>
        <p:nvSpPr>
          <p:cNvPr id="6" name="Text 4"/>
          <p:cNvSpPr/>
          <p:nvPr/>
        </p:nvSpPr>
        <p:spPr>
          <a:xfrm>
            <a:off x="999768" y="3741658"/>
            <a:ext cx="3803333" cy="222277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Learn to convert book descriptions into high-dimensional vectors using state-of-the-art language models. Understand how semantic similarity is captured in vector space and why embeddings outperform traditional text matching.</a:t>
            </a:r>
            <a:endParaRPr lang="en-US" sz="1550" dirty="0"/>
          </a:p>
        </p:txBody>
      </p:sp>
      <p:sp>
        <p:nvSpPr>
          <p:cNvPr id="7" name="Shape 5"/>
          <p:cNvSpPr/>
          <p:nvPr/>
        </p:nvSpPr>
        <p:spPr>
          <a:xfrm>
            <a:off x="5207437" y="3106460"/>
            <a:ext cx="4215408" cy="3063954"/>
          </a:xfrm>
          <a:prstGeom prst="roundRect">
            <a:avLst>
              <a:gd name="adj" fmla="val 2721"/>
            </a:avLst>
          </a:prstGeom>
          <a:solidFill>
            <a:srgbClr val="D2DDF9"/>
          </a:solidFill>
          <a:ln w="7620">
            <a:solidFill>
              <a:srgbClr val="B8C3DF"/>
            </a:solidFill>
            <a:prstDash val="solid"/>
          </a:ln>
        </p:spPr>
      </p:sp>
      <p:sp>
        <p:nvSpPr>
          <p:cNvPr id="8" name="Text 6"/>
          <p:cNvSpPr/>
          <p:nvPr/>
        </p:nvSpPr>
        <p:spPr>
          <a:xfrm>
            <a:off x="5413415" y="3312438"/>
            <a:ext cx="368617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Vector Database Construction</a:t>
            </a:r>
            <a:endParaRPr lang="en-US" sz="1950" dirty="0"/>
          </a:p>
        </p:txBody>
      </p:sp>
      <p:sp>
        <p:nvSpPr>
          <p:cNvPr id="9" name="Text 7"/>
          <p:cNvSpPr/>
          <p:nvPr/>
        </p:nvSpPr>
        <p:spPr>
          <a:xfrm>
            <a:off x="5413415" y="3741658"/>
            <a:ext cx="3803452" cy="190523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Build efficient storage and retrieval systems for embeddings using Chroma DB. Implement indexing strategies that enable fast similarity search across thousands of books with sub-second response times.</a:t>
            </a:r>
            <a:endParaRPr lang="en-US" sz="1550" dirty="0"/>
          </a:p>
        </p:txBody>
      </p:sp>
      <p:sp>
        <p:nvSpPr>
          <p:cNvPr id="10" name="Shape 8"/>
          <p:cNvSpPr/>
          <p:nvPr/>
        </p:nvSpPr>
        <p:spPr>
          <a:xfrm>
            <a:off x="9621203" y="3106460"/>
            <a:ext cx="4215289" cy="3063954"/>
          </a:xfrm>
          <a:prstGeom prst="roundRect">
            <a:avLst>
              <a:gd name="adj" fmla="val 2721"/>
            </a:avLst>
          </a:prstGeom>
          <a:solidFill>
            <a:srgbClr val="D2DDF9"/>
          </a:solidFill>
          <a:ln w="7620">
            <a:solidFill>
              <a:srgbClr val="B8C3DF"/>
            </a:solidFill>
            <a:prstDash val="solid"/>
          </a:ln>
        </p:spPr>
      </p:sp>
      <p:sp>
        <p:nvSpPr>
          <p:cNvPr id="11" name="Text 9"/>
          <p:cNvSpPr/>
          <p:nvPr/>
        </p:nvSpPr>
        <p:spPr>
          <a:xfrm>
            <a:off x="9827181" y="3312438"/>
            <a:ext cx="320361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Natural Language Queries</a:t>
            </a:r>
            <a:endParaRPr lang="en-US" sz="1950" dirty="0"/>
          </a:p>
        </p:txBody>
      </p:sp>
      <p:sp>
        <p:nvSpPr>
          <p:cNvPr id="12" name="Text 10"/>
          <p:cNvSpPr/>
          <p:nvPr/>
        </p:nvSpPr>
        <p:spPr>
          <a:xfrm>
            <a:off x="9827181" y="3741658"/>
            <a:ext cx="3803333" cy="190523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Enable users to search with phrases like "a book about redemption and second chances" or "mystery novels set in Victorian London." The system understands context and nuance, not just keywords.</a:t>
            </a:r>
            <a:endParaRPr lang="en-US" sz="1550" dirty="0"/>
          </a:p>
        </p:txBody>
      </p:sp>
      <p:sp>
        <p:nvSpPr>
          <p:cNvPr id="13" name="Text 11"/>
          <p:cNvSpPr/>
          <p:nvPr/>
        </p:nvSpPr>
        <p:spPr>
          <a:xfrm>
            <a:off x="793790" y="639365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This semantic search capability forms the core intelligence of your recommender, allowing for intuitive, conversational interactions that feel natural to users while delivering highly relevant results.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5925" y="505897"/>
            <a:ext cx="8468916" cy="574834"/>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Alexandria" pitchFamily="34" charset="0"/>
                <a:ea typeface="Alexandria" pitchFamily="34" charset="-122"/>
                <a:cs typeface="Alexandria" pitchFamily="34" charset="-120"/>
              </a:rPr>
              <a:t>Phase 3: Zero-Shot Text Classification</a:t>
            </a:r>
            <a:endParaRPr lang="en-US" sz="3600" dirty="0"/>
          </a:p>
        </p:txBody>
      </p:sp>
      <p:sp>
        <p:nvSpPr>
          <p:cNvPr id="3" name="Text 1"/>
          <p:cNvSpPr/>
          <p:nvPr/>
        </p:nvSpPr>
        <p:spPr>
          <a:xfrm>
            <a:off x="735925" y="1522214"/>
            <a:ext cx="7715488" cy="1200150"/>
          </a:xfrm>
          <a:prstGeom prst="rect">
            <a:avLst/>
          </a:prstGeom>
          <a:noFill/>
          <a:ln/>
        </p:spPr>
        <p:txBody>
          <a:bodyPr wrap="square" lIns="0" tIns="0" rIns="0" bIns="0" rtlCol="0" anchor="t"/>
          <a:lstStyle/>
          <a:p>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Revolutionize how you categorize content without the need for labeled training data. The </a:t>
            </a:r>
            <a:pPr algn="l" indent="0" marL="0">
              <a:lnSpc>
                <a:spcPts val="2300"/>
              </a:lnSpc>
              <a:buNone/>
            </a:pPr>
            <a:r>
              <a:rPr lang="en-US" sz="1400" dirty="0">
                <a:solidFill>
                  <a:srgbClr val="404155"/>
                </a:solidFill>
                <a:highlight>
                  <a:srgbClr val="ECECF2"/>
                </a:highlight>
                <a:latin typeface="Consolas" pitchFamily="34" charset="0"/>
                <a:ea typeface="Consolas" pitchFamily="34" charset="-122"/>
                <a:cs typeface="Consolas" pitchFamily="34" charset="-120"/>
              </a:rPr>
              <a:t>text-classification.ipynb</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notebook demonstrates how modern LLMs can classify books into fiction and non-fiction categories with remarkable accuracy, creating dynamic filtering capabilities.</a:t>
            </a:r>
            <a:endParaRPr lang="en-US" sz="1400" dirty="0"/>
          </a:p>
        </p:txBody>
      </p:sp>
      <p:sp>
        <p:nvSpPr>
          <p:cNvPr id="4" name="Text 2"/>
          <p:cNvSpPr/>
          <p:nvPr/>
        </p:nvSpPr>
        <p:spPr>
          <a:xfrm>
            <a:off x="735925" y="2906316"/>
            <a:ext cx="3609618" cy="287536"/>
          </a:xfrm>
          <a:prstGeom prst="rect">
            <a:avLst/>
          </a:prstGeom>
          <a:noFill/>
          <a:ln/>
        </p:spPr>
        <p:txBody>
          <a:bodyPr wrap="none" lIns="0" tIns="0" rIns="0" bIns="0" rtlCol="0" anchor="t"/>
          <a:lstStyle/>
          <a:p>
            <a:pPr algn="l" indent="0" marL="0">
              <a:lnSpc>
                <a:spcPts val="2250"/>
              </a:lnSpc>
              <a:buNone/>
            </a:pPr>
            <a:r>
              <a:rPr lang="en-US" sz="1800" dirty="0">
                <a:solidFill>
                  <a:srgbClr val="1B1B27"/>
                </a:solidFill>
                <a:latin typeface="Alexandria" pitchFamily="34" charset="0"/>
                <a:ea typeface="Alexandria" pitchFamily="34" charset="-122"/>
                <a:cs typeface="Alexandria" pitchFamily="34" charset="-120"/>
              </a:rPr>
              <a:t>Zero-Shot Learning Advantages</a:t>
            </a:r>
            <a:endParaRPr lang="en-US" sz="1800" dirty="0"/>
          </a:p>
        </p:txBody>
      </p:sp>
      <p:sp>
        <p:nvSpPr>
          <p:cNvPr id="5" name="Text 3"/>
          <p:cNvSpPr/>
          <p:nvPr/>
        </p:nvSpPr>
        <p:spPr>
          <a:xfrm>
            <a:off x="735925" y="3377803"/>
            <a:ext cx="7715488" cy="588645"/>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No Training Data Required:</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Classify books immediately without manually labeling thousands of examples</a:t>
            </a:r>
            <a:endParaRPr lang="en-US" sz="1400" dirty="0"/>
          </a:p>
        </p:txBody>
      </p:sp>
      <p:sp>
        <p:nvSpPr>
          <p:cNvPr id="6" name="Text 4"/>
          <p:cNvSpPr/>
          <p:nvPr/>
        </p:nvSpPr>
        <p:spPr>
          <a:xfrm>
            <a:off x="735925" y="4030742"/>
            <a:ext cx="7715488" cy="588645"/>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Adaptive Classification:</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The model understands nuanced cases like historical fiction, science-based narratives, and biographical novels</a:t>
            </a:r>
            <a:endParaRPr lang="en-US" sz="1400" dirty="0"/>
          </a:p>
        </p:txBody>
      </p:sp>
      <p:sp>
        <p:nvSpPr>
          <p:cNvPr id="7" name="Text 5"/>
          <p:cNvSpPr/>
          <p:nvPr/>
        </p:nvSpPr>
        <p:spPr>
          <a:xfrm>
            <a:off x="735925" y="4683681"/>
            <a:ext cx="7715488" cy="588645"/>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Scalable Implementation:</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Easily extend to additional categories like mystery, romance, or science fiction</a:t>
            </a:r>
            <a:endParaRPr lang="en-US" sz="1400" dirty="0"/>
          </a:p>
        </p:txBody>
      </p:sp>
      <p:sp>
        <p:nvSpPr>
          <p:cNvPr id="8" name="Text 6"/>
          <p:cNvSpPr/>
          <p:nvPr/>
        </p:nvSpPr>
        <p:spPr>
          <a:xfrm>
            <a:off x="735925" y="5336619"/>
            <a:ext cx="7715488" cy="588645"/>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Cost-Effective:</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Eliminate expensive data annotation processes while maintaining high accuracy</a:t>
            </a:r>
            <a:endParaRPr lang="en-US" sz="1400" dirty="0"/>
          </a:p>
        </p:txBody>
      </p:sp>
      <p:sp>
        <p:nvSpPr>
          <p:cNvPr id="9" name="Text 7"/>
          <p:cNvSpPr/>
          <p:nvPr/>
        </p:nvSpPr>
        <p:spPr>
          <a:xfrm>
            <a:off x="735925" y="6090761"/>
            <a:ext cx="7715488" cy="882968"/>
          </a:xfrm>
          <a:prstGeom prst="rect">
            <a:avLst/>
          </a:prstGeom>
          <a:noFill/>
          <a:ln/>
        </p:spPr>
        <p:txBody>
          <a:bodyPr wrap="square" lIns="0" tIns="0" rIns="0" bIns="0" rtlCol="0" anchor="t"/>
          <a:lstStyle/>
          <a:p>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This approach democratizes advanced NLP capabilities, making sophisticated text classification accessible to developers without extensive ML expertise or large labeled datasets.</a:t>
            </a:r>
            <a:endParaRPr lang="en-US" sz="1400" dirty="0"/>
          </a:p>
        </p:txBody>
      </p:sp>
      <p:pic>
        <p:nvPicPr>
          <p:cNvPr id="10" name="Image 0" descr="preencoded.png">    </p:cNvPr>
          <p:cNvPicPr>
            <a:picLocks noChangeAspect="1"/>
          </p:cNvPicPr>
          <p:nvPr/>
        </p:nvPicPr>
        <p:blipFill>
          <a:blip r:embed="rId1"/>
          <a:stretch>
            <a:fillRect/>
          </a:stretch>
        </p:blipFill>
        <p:spPr>
          <a:xfrm>
            <a:off x="8907899" y="1563648"/>
            <a:ext cx="4994077" cy="4994077"/>
          </a:xfrm>
          <a:prstGeom prst="rect">
            <a:avLst/>
          </a:prstGeom>
        </p:spPr>
      </p:pic>
      <p:sp>
        <p:nvSpPr>
          <p:cNvPr id="11" name="Text 8"/>
          <p:cNvSpPr/>
          <p:nvPr/>
        </p:nvSpPr>
        <p:spPr>
          <a:xfrm>
            <a:off x="9183886" y="6764655"/>
            <a:ext cx="4718090" cy="1177290"/>
          </a:xfrm>
          <a:prstGeom prst="rect">
            <a:avLst/>
          </a:prstGeom>
          <a:noFill/>
          <a:ln/>
        </p:spPr>
        <p:txBody>
          <a:bodyPr wrap="square" lIns="0" tIns="0" rIns="0" bIns="0" rtlCol="0" anchor="t"/>
          <a:lstStyle/>
          <a:p>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"Zero-shot classification transforms how we think about content categorization, enabling immediate deployment without the traditional ML training pipeline."</a:t>
            </a:r>
            <a:endParaRPr lang="en-US" sz="1400" dirty="0"/>
          </a:p>
        </p:txBody>
      </p:sp>
      <p:sp>
        <p:nvSpPr>
          <p:cNvPr id="12" name="Shape 9"/>
          <p:cNvSpPr/>
          <p:nvPr/>
        </p:nvSpPr>
        <p:spPr>
          <a:xfrm>
            <a:off x="8907899" y="6764655"/>
            <a:ext cx="22860" cy="1177290"/>
          </a:xfrm>
          <a:prstGeom prst="rect">
            <a:avLst/>
          </a:prstGeom>
          <a:solidFill>
            <a:srgbClr val="1B54DA"/>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66023"/>
            <a:ext cx="12229743"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Phase 4: Advanced Sentiment &amp; Emotion Analysis</a:t>
            </a:r>
            <a:endParaRPr lang="en-US" sz="3900" dirty="0"/>
          </a:p>
        </p:txBody>
      </p:sp>
      <p:sp>
        <p:nvSpPr>
          <p:cNvPr id="3" name="Text 1"/>
          <p:cNvSpPr/>
          <p:nvPr/>
        </p:nvSpPr>
        <p:spPr>
          <a:xfrm>
            <a:off x="793790" y="1582936"/>
            <a:ext cx="13042821" cy="9678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Unlock the emotional dimension of book recommendations with sophisticated sentiment analysis. The </a:t>
            </a:r>
            <a:pPr algn="l" indent="0" marL="0">
              <a:lnSpc>
                <a:spcPts val="2500"/>
              </a:lnSpc>
              <a:buNone/>
            </a:pPr>
            <a:r>
              <a:rPr lang="en-US" sz="1550" dirty="0">
                <a:solidFill>
                  <a:srgbClr val="404155"/>
                </a:solidFill>
                <a:highlight>
                  <a:srgbClr val="ECECF2"/>
                </a:highlight>
                <a:latin typeface="Consolas" pitchFamily="34" charset="0"/>
                <a:ea typeface="Consolas" pitchFamily="34" charset="-122"/>
                <a:cs typeface="Consolas" pitchFamily="34" charset="-120"/>
              </a:rPr>
              <a:t>sentiment-analysis.ipynb</a:t>
            </a:r>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 notebook teaches you to extract and quantify the emotional tone of book descriptions, enabling users to discover books that match their desired reading mood.</a:t>
            </a:r>
            <a:endParaRPr lang="en-US" sz="1550" dirty="0"/>
          </a:p>
        </p:txBody>
      </p:sp>
      <p:pic>
        <p:nvPicPr>
          <p:cNvPr id="4" name="Image 0" descr="preencoded.png">    </p:cNvPr>
          <p:cNvPicPr>
            <a:picLocks noChangeAspect="1"/>
          </p:cNvPicPr>
          <p:nvPr/>
        </p:nvPicPr>
        <p:blipFill>
          <a:blip r:embed="rId1"/>
          <a:stretch>
            <a:fillRect/>
          </a:stretch>
        </p:blipFill>
        <p:spPr>
          <a:xfrm>
            <a:off x="793790" y="2774037"/>
            <a:ext cx="496133" cy="496133"/>
          </a:xfrm>
          <a:prstGeom prst="rect">
            <a:avLst/>
          </a:prstGeom>
        </p:spPr>
      </p:pic>
      <p:sp>
        <p:nvSpPr>
          <p:cNvPr id="5" name="Text 2"/>
          <p:cNvSpPr/>
          <p:nvPr/>
        </p:nvSpPr>
        <p:spPr>
          <a:xfrm>
            <a:off x="1537930" y="2891790"/>
            <a:ext cx="3230047"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Joy &amp; Optimism Detection</a:t>
            </a:r>
            <a:endParaRPr lang="en-US" sz="1950" dirty="0"/>
          </a:p>
        </p:txBody>
      </p:sp>
      <p:sp>
        <p:nvSpPr>
          <p:cNvPr id="6" name="Text 3"/>
          <p:cNvSpPr/>
          <p:nvPr/>
        </p:nvSpPr>
        <p:spPr>
          <a:xfrm>
            <a:off x="1537930" y="3321010"/>
            <a:ext cx="5653207"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Identify uplifting narratives, feel-good stories, and inspirational content. Perfect for readers seeking motivation, light-hearted entertainment, or positive emotional experiences during challenging times.</a:t>
            </a:r>
            <a:endParaRPr lang="en-US" sz="1550" dirty="0"/>
          </a:p>
        </p:txBody>
      </p:sp>
      <p:pic>
        <p:nvPicPr>
          <p:cNvPr id="7" name="Image 1" descr="preencoded.png">    </p:cNvPr>
          <p:cNvPicPr>
            <a:picLocks noChangeAspect="1"/>
          </p:cNvPicPr>
          <p:nvPr/>
        </p:nvPicPr>
        <p:blipFill>
          <a:blip r:embed="rId2"/>
          <a:stretch>
            <a:fillRect/>
          </a:stretch>
        </p:blipFill>
        <p:spPr>
          <a:xfrm>
            <a:off x="7439144" y="2774037"/>
            <a:ext cx="496133" cy="496133"/>
          </a:xfrm>
          <a:prstGeom prst="rect">
            <a:avLst/>
          </a:prstGeom>
        </p:spPr>
      </p:pic>
      <p:sp>
        <p:nvSpPr>
          <p:cNvPr id="8" name="Text 4"/>
          <p:cNvSpPr/>
          <p:nvPr/>
        </p:nvSpPr>
        <p:spPr>
          <a:xfrm>
            <a:off x="8183285" y="2891790"/>
            <a:ext cx="3482340"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Suspense &amp; Tension Analysis</a:t>
            </a:r>
            <a:endParaRPr lang="en-US" sz="1950" dirty="0"/>
          </a:p>
        </p:txBody>
      </p:sp>
      <p:sp>
        <p:nvSpPr>
          <p:cNvPr id="9" name="Text 5"/>
          <p:cNvSpPr/>
          <p:nvPr/>
        </p:nvSpPr>
        <p:spPr>
          <a:xfrm>
            <a:off x="8183285" y="3321010"/>
            <a:ext cx="5653326"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Quantify thriller elements, mystery intensity, and psychological tension. Help users find page-turners that will keep them engaged, whether they prefer subtle psychological drama or high-octane action.</a:t>
            </a:r>
            <a:endParaRPr lang="en-US" sz="1550" dirty="0"/>
          </a:p>
        </p:txBody>
      </p:sp>
      <p:pic>
        <p:nvPicPr>
          <p:cNvPr id="10" name="Image 2" descr="preencoded.png">    </p:cNvPr>
          <p:cNvPicPr>
            <a:picLocks noChangeAspect="1"/>
          </p:cNvPicPr>
          <p:nvPr/>
        </p:nvPicPr>
        <p:blipFill>
          <a:blip r:embed="rId3"/>
          <a:stretch>
            <a:fillRect/>
          </a:stretch>
        </p:blipFill>
        <p:spPr>
          <a:xfrm>
            <a:off x="793790" y="4988004"/>
            <a:ext cx="496133" cy="496133"/>
          </a:xfrm>
          <a:prstGeom prst="rect">
            <a:avLst/>
          </a:prstGeom>
        </p:spPr>
      </p:pic>
      <p:sp>
        <p:nvSpPr>
          <p:cNvPr id="11" name="Text 6"/>
          <p:cNvSpPr/>
          <p:nvPr/>
        </p:nvSpPr>
        <p:spPr>
          <a:xfrm>
            <a:off x="1537930" y="5105757"/>
            <a:ext cx="3501628"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Melancholy &amp; Depth Scoring</a:t>
            </a:r>
            <a:endParaRPr lang="en-US" sz="1950" dirty="0"/>
          </a:p>
        </p:txBody>
      </p:sp>
      <p:sp>
        <p:nvSpPr>
          <p:cNvPr id="12" name="Text 7"/>
          <p:cNvSpPr/>
          <p:nvPr/>
        </p:nvSpPr>
        <p:spPr>
          <a:xfrm>
            <a:off x="1537930" y="5534978"/>
            <a:ext cx="5653207"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Measure emotional weight, contemplative themes, and introspective narratives. Guide readers toward profound, thought-provoking literature that explores complex human experiences and philosophical questions.</a:t>
            </a:r>
            <a:endParaRPr lang="en-US" sz="1550" dirty="0"/>
          </a:p>
        </p:txBody>
      </p:sp>
      <p:pic>
        <p:nvPicPr>
          <p:cNvPr id="13" name="Image 3" descr="preencoded.png">    </p:cNvPr>
          <p:cNvPicPr>
            <a:picLocks noChangeAspect="1"/>
          </p:cNvPicPr>
          <p:nvPr/>
        </p:nvPicPr>
        <p:blipFill>
          <a:blip r:embed="rId4"/>
          <a:stretch>
            <a:fillRect/>
          </a:stretch>
        </p:blipFill>
        <p:spPr>
          <a:xfrm>
            <a:off x="7439144" y="4988004"/>
            <a:ext cx="496133" cy="496133"/>
          </a:xfrm>
          <a:prstGeom prst="rect">
            <a:avLst/>
          </a:prstGeom>
        </p:spPr>
      </p:pic>
      <p:sp>
        <p:nvSpPr>
          <p:cNvPr id="14" name="Text 8"/>
          <p:cNvSpPr/>
          <p:nvPr/>
        </p:nvSpPr>
        <p:spPr>
          <a:xfrm>
            <a:off x="8183285" y="5105757"/>
            <a:ext cx="355032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Excitement &amp; Energy Metrics</a:t>
            </a:r>
            <a:endParaRPr lang="en-US" sz="1950" dirty="0"/>
          </a:p>
        </p:txBody>
      </p:sp>
      <p:sp>
        <p:nvSpPr>
          <p:cNvPr id="15" name="Text 9"/>
          <p:cNvSpPr/>
          <p:nvPr/>
        </p:nvSpPr>
        <p:spPr>
          <a:xfrm>
            <a:off x="8183285" y="5534978"/>
            <a:ext cx="5653326"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Assess adventure levels, fast-paced action, and dynamic storytelling. Connect readers with high-energy narratives, thrilling adventures, and adrenaline-pumping plot developments.</a:t>
            </a:r>
            <a:endParaRPr lang="en-US" sz="1550" dirty="0"/>
          </a:p>
        </p:txBody>
      </p:sp>
      <p:sp>
        <p:nvSpPr>
          <p:cNvPr id="16" name="Text 10"/>
          <p:cNvSpPr/>
          <p:nvPr/>
        </p:nvSpPr>
        <p:spPr>
          <a:xfrm>
            <a:off x="793790" y="702837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This emotional intelligence layer transforms your recommender from a simple content matcher into a sophisticated mood-aware assistant that understands the subtleties of human reading preferences and emotional needs.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0772" y="316825"/>
            <a:ext cx="6699052" cy="359926"/>
          </a:xfrm>
          <a:prstGeom prst="rect">
            <a:avLst/>
          </a:prstGeom>
          <a:noFill/>
          <a:ln/>
        </p:spPr>
        <p:txBody>
          <a:bodyPr wrap="none" lIns="0" tIns="0" rIns="0" bIns="0" rtlCol="0" anchor="t"/>
          <a:lstStyle/>
          <a:p>
            <a:pPr algn="l" indent="0" marL="0">
              <a:lnSpc>
                <a:spcPts val="2800"/>
              </a:lnSpc>
              <a:buNone/>
            </a:pPr>
            <a:r>
              <a:rPr lang="en-US" sz="2250" dirty="0">
                <a:solidFill>
                  <a:srgbClr val="1B1B27"/>
                </a:solidFill>
                <a:latin typeface="Alexandria" pitchFamily="34" charset="0"/>
                <a:ea typeface="Alexandria" pitchFamily="34" charset="-122"/>
                <a:cs typeface="Alexandria" pitchFamily="34" charset="-120"/>
              </a:rPr>
              <a:t>Phase 5: Gradio Web Application Development</a:t>
            </a:r>
            <a:endParaRPr lang="en-US" sz="2250" dirty="0"/>
          </a:p>
        </p:txBody>
      </p:sp>
      <p:sp>
        <p:nvSpPr>
          <p:cNvPr id="3" name="Text 1"/>
          <p:cNvSpPr/>
          <p:nvPr/>
        </p:nvSpPr>
        <p:spPr>
          <a:xfrm>
            <a:off x="460772" y="964644"/>
            <a:ext cx="1783675" cy="180023"/>
          </a:xfrm>
          <a:prstGeom prst="rect">
            <a:avLst/>
          </a:prstGeom>
          <a:noFill/>
          <a:ln/>
        </p:spPr>
        <p:txBody>
          <a:bodyPr wrap="none" lIns="0" tIns="0" rIns="0" bIns="0" rtlCol="0" anchor="t"/>
          <a:lstStyle/>
          <a:p>
            <a:pPr algn="l" indent="0" marL="0">
              <a:lnSpc>
                <a:spcPts val="1400"/>
              </a:lnSpc>
              <a:buNone/>
            </a:pPr>
            <a:r>
              <a:rPr lang="en-US" sz="1100" dirty="0">
                <a:solidFill>
                  <a:srgbClr val="1B1B27"/>
                </a:solidFill>
                <a:latin typeface="Alexandria" pitchFamily="34" charset="0"/>
                <a:ea typeface="Alexandria" pitchFamily="34" charset="-122"/>
                <a:cs typeface="Alexandria" pitchFamily="34" charset="-120"/>
              </a:rPr>
              <a:t>Interactive User Interface</a:t>
            </a:r>
            <a:endParaRPr lang="en-US" sz="1100" dirty="0"/>
          </a:p>
        </p:txBody>
      </p:sp>
      <p:sp>
        <p:nvSpPr>
          <p:cNvPr id="4" name="Text 2"/>
          <p:cNvSpPr/>
          <p:nvPr/>
        </p:nvSpPr>
        <p:spPr>
          <a:xfrm>
            <a:off x="460772" y="1259800"/>
            <a:ext cx="6713934" cy="583406"/>
          </a:xfrm>
          <a:prstGeom prst="rect">
            <a:avLst/>
          </a:prstGeom>
          <a:noFill/>
          <a:ln/>
        </p:spPr>
        <p:txBody>
          <a:bodyPr wrap="squar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Transform your machine learning pipeline into a polished, user-friendly web application using Gradio. The </a:t>
            </a:r>
            <a:pPr algn="l" indent="0" marL="0">
              <a:lnSpc>
                <a:spcPts val="1450"/>
              </a:lnSpc>
              <a:buNone/>
            </a:pPr>
            <a:r>
              <a:rPr lang="en-US" sz="900" dirty="0">
                <a:solidFill>
                  <a:srgbClr val="404155"/>
                </a:solidFill>
                <a:highlight>
                  <a:srgbClr val="ECECF2"/>
                </a:highlight>
                <a:latin typeface="Consolas" pitchFamily="34" charset="0"/>
                <a:ea typeface="Consolas" pitchFamily="34" charset="-122"/>
                <a:cs typeface="Consolas" pitchFamily="34" charset="-120"/>
              </a:rPr>
              <a:t>gradio-dashboard.py</a:t>
            </a:r>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 file contains the complete implementation of an intuitive interface that makes your recommender accessible to end users.</a:t>
            </a:r>
            <a:endParaRPr lang="en-US" sz="900" dirty="0"/>
          </a:p>
        </p:txBody>
      </p:sp>
      <p:sp>
        <p:nvSpPr>
          <p:cNvPr id="5" name="Text 3"/>
          <p:cNvSpPr/>
          <p:nvPr/>
        </p:nvSpPr>
        <p:spPr>
          <a:xfrm>
            <a:off x="460772" y="1946791"/>
            <a:ext cx="6713934" cy="184309"/>
          </a:xfrm>
          <a:prstGeom prst="rect">
            <a:avLst/>
          </a:prstGeom>
          <a:noFill/>
          <a:ln/>
        </p:spPr>
        <p:txBody>
          <a:bodyPr wrap="none" lIns="0" tIns="0" rIns="0" bIns="0" rtlCol="0" anchor="t"/>
          <a:lstStyle/>
          <a:p>
            <a:pPr algn="l" indent="0" marL="0">
              <a:lnSpc>
                <a:spcPts val="1450"/>
              </a:lnSpc>
              <a:buNone/>
            </a:pPr>
            <a:r>
              <a:rPr lang="en-US" sz="900" b="1" dirty="0">
                <a:solidFill>
                  <a:srgbClr val="404155"/>
                </a:solidFill>
                <a:latin typeface="Nobile" pitchFamily="34" charset="0"/>
                <a:ea typeface="Nobile" pitchFamily="34" charset="-122"/>
                <a:cs typeface="Nobile" pitchFamily="34" charset="-120"/>
              </a:rPr>
              <a:t>Key Interface Features:</a:t>
            </a:r>
            <a:endParaRPr lang="en-US" sz="900" dirty="0"/>
          </a:p>
        </p:txBody>
      </p:sp>
      <p:sp>
        <p:nvSpPr>
          <p:cNvPr id="6" name="Text 4"/>
          <p:cNvSpPr/>
          <p:nvPr/>
        </p:nvSpPr>
        <p:spPr>
          <a:xfrm>
            <a:off x="460772" y="2234684"/>
            <a:ext cx="6713934"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04155"/>
                </a:solidFill>
                <a:latin typeface="Nobile" pitchFamily="34" charset="0"/>
                <a:ea typeface="Nobile" pitchFamily="34" charset="-122"/>
                <a:cs typeface="Nobile" pitchFamily="34" charset="-120"/>
              </a:rPr>
              <a:t>Real-time search with semantic query processing</a:t>
            </a:r>
            <a:endParaRPr lang="en-US" sz="900" dirty="0"/>
          </a:p>
        </p:txBody>
      </p:sp>
      <p:sp>
        <p:nvSpPr>
          <p:cNvPr id="7" name="Text 5"/>
          <p:cNvSpPr/>
          <p:nvPr/>
        </p:nvSpPr>
        <p:spPr>
          <a:xfrm>
            <a:off x="460772" y="2459236"/>
            <a:ext cx="6713934"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04155"/>
                </a:solidFill>
                <a:latin typeface="Nobile" pitchFamily="34" charset="0"/>
                <a:ea typeface="Nobile" pitchFamily="34" charset="-122"/>
                <a:cs typeface="Nobile" pitchFamily="34" charset="-120"/>
              </a:rPr>
              <a:t>Dynamic filtering by genre, mood, and sentiment</a:t>
            </a:r>
            <a:endParaRPr lang="en-US" sz="900" dirty="0"/>
          </a:p>
        </p:txBody>
      </p:sp>
      <p:sp>
        <p:nvSpPr>
          <p:cNvPr id="8" name="Text 6"/>
          <p:cNvSpPr/>
          <p:nvPr/>
        </p:nvSpPr>
        <p:spPr>
          <a:xfrm>
            <a:off x="460772" y="2683788"/>
            <a:ext cx="6713934"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04155"/>
                </a:solidFill>
                <a:latin typeface="Nobile" pitchFamily="34" charset="0"/>
                <a:ea typeface="Nobile" pitchFamily="34" charset="-122"/>
                <a:cs typeface="Nobile" pitchFamily="34" charset="-120"/>
              </a:rPr>
              <a:t>Visual similarity scores and recommendation explanations</a:t>
            </a:r>
            <a:endParaRPr lang="en-US" sz="900" dirty="0"/>
          </a:p>
        </p:txBody>
      </p:sp>
      <p:sp>
        <p:nvSpPr>
          <p:cNvPr id="9" name="Text 7"/>
          <p:cNvSpPr/>
          <p:nvPr/>
        </p:nvSpPr>
        <p:spPr>
          <a:xfrm>
            <a:off x="460772" y="2908340"/>
            <a:ext cx="6713934"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04155"/>
                </a:solidFill>
                <a:latin typeface="Nobile" pitchFamily="34" charset="0"/>
                <a:ea typeface="Nobile" pitchFamily="34" charset="-122"/>
                <a:cs typeface="Nobile" pitchFamily="34" charset="-120"/>
              </a:rPr>
              <a:t>Responsive design optimized for desktop and mobile</a:t>
            </a:r>
            <a:endParaRPr lang="en-US" sz="900" dirty="0"/>
          </a:p>
        </p:txBody>
      </p:sp>
      <p:sp>
        <p:nvSpPr>
          <p:cNvPr id="10" name="Text 8"/>
          <p:cNvSpPr/>
          <p:nvPr/>
        </p:nvSpPr>
        <p:spPr>
          <a:xfrm>
            <a:off x="460772" y="3132892"/>
            <a:ext cx="6713934" cy="184309"/>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04155"/>
                </a:solidFill>
                <a:latin typeface="Nobile" pitchFamily="34" charset="0"/>
                <a:ea typeface="Nobile" pitchFamily="34" charset="-122"/>
                <a:cs typeface="Nobile" pitchFamily="34" charset="-120"/>
              </a:rPr>
              <a:t>Easy deployment options for sharing and collaboration</a:t>
            </a:r>
            <a:endParaRPr lang="en-US" sz="900" dirty="0"/>
          </a:p>
        </p:txBody>
      </p:sp>
      <p:pic>
        <p:nvPicPr>
          <p:cNvPr id="11" name="Image 0" descr="preencoded.png">    </p:cNvPr>
          <p:cNvPicPr>
            <a:picLocks noChangeAspect="1"/>
          </p:cNvPicPr>
          <p:nvPr/>
        </p:nvPicPr>
        <p:blipFill>
          <a:blip r:embed="rId1"/>
          <a:stretch>
            <a:fillRect/>
          </a:stretch>
        </p:blipFill>
        <p:spPr>
          <a:xfrm>
            <a:off x="7463314" y="979051"/>
            <a:ext cx="6713934" cy="6713934"/>
          </a:xfrm>
          <a:prstGeom prst="rect">
            <a:avLst/>
          </a:prstGeom>
        </p:spPr>
      </p:pic>
      <p:pic>
        <p:nvPicPr>
          <p:cNvPr id="12" name="Image 1" descr="preencoded.png">    </p:cNvPr>
          <p:cNvPicPr>
            <a:picLocks noChangeAspect="1"/>
          </p:cNvPicPr>
          <p:nvPr/>
        </p:nvPicPr>
        <p:blipFill>
          <a:blip r:embed="rId2"/>
          <a:stretch>
            <a:fillRect/>
          </a:stretch>
        </p:blipFill>
        <p:spPr>
          <a:xfrm>
            <a:off x="460772" y="7952065"/>
            <a:ext cx="4569619" cy="460772"/>
          </a:xfrm>
          <a:prstGeom prst="rect">
            <a:avLst/>
          </a:prstGeom>
        </p:spPr>
      </p:pic>
      <p:sp>
        <p:nvSpPr>
          <p:cNvPr id="13" name="Text 9"/>
          <p:cNvSpPr/>
          <p:nvPr/>
        </p:nvSpPr>
        <p:spPr>
          <a:xfrm>
            <a:off x="575905" y="8527971"/>
            <a:ext cx="1440061" cy="180023"/>
          </a:xfrm>
          <a:prstGeom prst="rect">
            <a:avLst/>
          </a:prstGeom>
          <a:noFill/>
          <a:ln/>
        </p:spPr>
        <p:txBody>
          <a:bodyPr wrap="none" lIns="0" tIns="0" rIns="0" bIns="0" rtlCol="0" anchor="t"/>
          <a:lstStyle/>
          <a:p>
            <a:pPr algn="l" indent="0" marL="0">
              <a:lnSpc>
                <a:spcPts val="1400"/>
              </a:lnSpc>
              <a:buNone/>
            </a:pPr>
            <a:r>
              <a:rPr lang="en-US" sz="1100" dirty="0">
                <a:solidFill>
                  <a:srgbClr val="404155"/>
                </a:solidFill>
                <a:latin typeface="Alexandria" pitchFamily="34" charset="0"/>
                <a:ea typeface="Alexandria" pitchFamily="34" charset="-122"/>
                <a:cs typeface="Alexandria" pitchFamily="34" charset="-120"/>
              </a:rPr>
              <a:t>Query Input</a:t>
            </a:r>
            <a:endParaRPr lang="en-US" sz="1100" dirty="0"/>
          </a:p>
        </p:txBody>
      </p:sp>
      <p:sp>
        <p:nvSpPr>
          <p:cNvPr id="14" name="Text 10"/>
          <p:cNvSpPr/>
          <p:nvPr/>
        </p:nvSpPr>
        <p:spPr>
          <a:xfrm>
            <a:off x="575905" y="8777049"/>
            <a:ext cx="4339352" cy="184309"/>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Users enter natural language descriptions of their desired reading experience</a:t>
            </a:r>
            <a:endParaRPr lang="en-US" sz="900" dirty="0"/>
          </a:p>
        </p:txBody>
      </p:sp>
      <p:pic>
        <p:nvPicPr>
          <p:cNvPr id="15" name="Image 2" descr="preencoded.png">    </p:cNvPr>
          <p:cNvPicPr>
            <a:picLocks noChangeAspect="1"/>
          </p:cNvPicPr>
          <p:nvPr/>
        </p:nvPicPr>
        <p:blipFill>
          <a:blip r:embed="rId3"/>
          <a:stretch>
            <a:fillRect/>
          </a:stretch>
        </p:blipFill>
        <p:spPr>
          <a:xfrm>
            <a:off x="5030391" y="7952065"/>
            <a:ext cx="4569619" cy="460772"/>
          </a:xfrm>
          <a:prstGeom prst="rect">
            <a:avLst/>
          </a:prstGeom>
        </p:spPr>
      </p:pic>
      <p:sp>
        <p:nvSpPr>
          <p:cNvPr id="16" name="Text 11"/>
          <p:cNvSpPr/>
          <p:nvPr/>
        </p:nvSpPr>
        <p:spPr>
          <a:xfrm>
            <a:off x="5145524" y="8527971"/>
            <a:ext cx="1440061" cy="180023"/>
          </a:xfrm>
          <a:prstGeom prst="rect">
            <a:avLst/>
          </a:prstGeom>
          <a:noFill/>
          <a:ln/>
        </p:spPr>
        <p:txBody>
          <a:bodyPr wrap="none" lIns="0" tIns="0" rIns="0" bIns="0" rtlCol="0" anchor="t"/>
          <a:lstStyle/>
          <a:p>
            <a:pPr algn="l" indent="0" marL="0">
              <a:lnSpc>
                <a:spcPts val="1400"/>
              </a:lnSpc>
              <a:buNone/>
            </a:pPr>
            <a:r>
              <a:rPr lang="en-US" sz="1100" dirty="0">
                <a:solidFill>
                  <a:srgbClr val="404155"/>
                </a:solidFill>
                <a:latin typeface="Alexandria" pitchFamily="34" charset="0"/>
                <a:ea typeface="Alexandria" pitchFamily="34" charset="-122"/>
                <a:cs typeface="Alexandria" pitchFamily="34" charset="-120"/>
              </a:rPr>
              <a:t>AI Processing</a:t>
            </a:r>
            <a:endParaRPr lang="en-US" sz="1100" dirty="0"/>
          </a:p>
        </p:txBody>
      </p:sp>
      <p:sp>
        <p:nvSpPr>
          <p:cNvPr id="17" name="Text 12"/>
          <p:cNvSpPr/>
          <p:nvPr/>
        </p:nvSpPr>
        <p:spPr>
          <a:xfrm>
            <a:off x="5145524" y="8777049"/>
            <a:ext cx="4339352" cy="368618"/>
          </a:xfrm>
          <a:prstGeom prst="rect">
            <a:avLst/>
          </a:prstGeom>
          <a:noFill/>
          <a:ln/>
        </p:spPr>
        <p:txBody>
          <a:bodyPr wrap="squar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The system processes queries through semantic search, classification, and sentiment analysis</a:t>
            </a:r>
            <a:endParaRPr lang="en-US" sz="900" dirty="0"/>
          </a:p>
        </p:txBody>
      </p:sp>
      <p:pic>
        <p:nvPicPr>
          <p:cNvPr id="18" name="Image 3" descr="preencoded.png">    </p:cNvPr>
          <p:cNvPicPr>
            <a:picLocks noChangeAspect="1"/>
          </p:cNvPicPr>
          <p:nvPr/>
        </p:nvPicPr>
        <p:blipFill>
          <a:blip r:embed="rId4"/>
          <a:stretch>
            <a:fillRect/>
          </a:stretch>
        </p:blipFill>
        <p:spPr>
          <a:xfrm>
            <a:off x="9600009" y="7952065"/>
            <a:ext cx="4569619" cy="460772"/>
          </a:xfrm>
          <a:prstGeom prst="rect">
            <a:avLst/>
          </a:prstGeom>
        </p:spPr>
      </p:pic>
      <p:sp>
        <p:nvSpPr>
          <p:cNvPr id="19" name="Text 13"/>
          <p:cNvSpPr/>
          <p:nvPr/>
        </p:nvSpPr>
        <p:spPr>
          <a:xfrm>
            <a:off x="9715143" y="8527971"/>
            <a:ext cx="1440061" cy="180023"/>
          </a:xfrm>
          <a:prstGeom prst="rect">
            <a:avLst/>
          </a:prstGeom>
          <a:noFill/>
          <a:ln/>
        </p:spPr>
        <p:txBody>
          <a:bodyPr wrap="none" lIns="0" tIns="0" rIns="0" bIns="0" rtlCol="0" anchor="t"/>
          <a:lstStyle/>
          <a:p>
            <a:pPr algn="l" indent="0" marL="0">
              <a:lnSpc>
                <a:spcPts val="1400"/>
              </a:lnSpc>
              <a:buNone/>
            </a:pPr>
            <a:r>
              <a:rPr lang="en-US" sz="1100" dirty="0">
                <a:solidFill>
                  <a:srgbClr val="404155"/>
                </a:solidFill>
                <a:latin typeface="Alexandria" pitchFamily="34" charset="0"/>
                <a:ea typeface="Alexandria" pitchFamily="34" charset="-122"/>
                <a:cs typeface="Alexandria" pitchFamily="34" charset="-120"/>
              </a:rPr>
              <a:t>Smart Results</a:t>
            </a:r>
            <a:endParaRPr lang="en-US" sz="1100" dirty="0"/>
          </a:p>
        </p:txBody>
      </p:sp>
      <p:sp>
        <p:nvSpPr>
          <p:cNvPr id="20" name="Text 14"/>
          <p:cNvSpPr/>
          <p:nvPr/>
        </p:nvSpPr>
        <p:spPr>
          <a:xfrm>
            <a:off x="9715143" y="8777049"/>
            <a:ext cx="4339352" cy="184309"/>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Personalized recommendations with similarity scores and emotional context</a:t>
            </a:r>
            <a:endParaRPr lang="en-US" sz="900" dirty="0"/>
          </a:p>
        </p:txBody>
      </p:sp>
      <p:sp>
        <p:nvSpPr>
          <p:cNvPr id="21" name="Text 15"/>
          <p:cNvSpPr/>
          <p:nvPr/>
        </p:nvSpPr>
        <p:spPr>
          <a:xfrm>
            <a:off x="460772" y="9390340"/>
            <a:ext cx="13708856" cy="184309"/>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Gradio's simplicity allows you to focus on the core functionality while providing a professional-grade interface that demonstrates the full potential of your machine learning system to stakeholders and users.</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2949" y="503873"/>
            <a:ext cx="9338905" cy="572691"/>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Alexandria" pitchFamily="34" charset="0"/>
                <a:ea typeface="Alexandria" pitchFamily="34" charset="-122"/>
                <a:cs typeface="Alexandria" pitchFamily="34" charset="-120"/>
              </a:rPr>
              <a:t>Technical Requirements &amp; Dependencies</a:t>
            </a:r>
            <a:endParaRPr lang="en-US" sz="3600" dirty="0"/>
          </a:p>
        </p:txBody>
      </p:sp>
      <p:sp>
        <p:nvSpPr>
          <p:cNvPr id="3" name="Text 1"/>
          <p:cNvSpPr/>
          <p:nvPr/>
        </p:nvSpPr>
        <p:spPr>
          <a:xfrm>
            <a:off x="732949" y="1443038"/>
            <a:ext cx="13164503" cy="586264"/>
          </a:xfrm>
          <a:prstGeom prst="rect">
            <a:avLst/>
          </a:prstGeom>
          <a:noFill/>
          <a:ln/>
        </p:spPr>
        <p:txBody>
          <a:bodyPr wrap="square" lIns="0" tIns="0" rIns="0" bIns="0" rtlCol="0" anchor="t"/>
          <a:lstStyle/>
          <a:p>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Built on Python 3.11, this project leverages cutting-edge libraries and frameworks to deliver enterprise-grade functionality. Each dependency serves a specific purpose in the machine learning pipeline, from data processing to model deployment.</a:t>
            </a:r>
            <a:endParaRPr lang="en-US" sz="1400" dirty="0"/>
          </a:p>
        </p:txBody>
      </p:sp>
      <p:sp>
        <p:nvSpPr>
          <p:cNvPr id="4" name="Shape 2"/>
          <p:cNvSpPr/>
          <p:nvPr/>
        </p:nvSpPr>
        <p:spPr>
          <a:xfrm>
            <a:off x="732949" y="2235398"/>
            <a:ext cx="4266009" cy="3397806"/>
          </a:xfrm>
          <a:prstGeom prst="roundRect">
            <a:avLst>
              <a:gd name="adj" fmla="val 2265"/>
            </a:avLst>
          </a:prstGeom>
          <a:solidFill>
            <a:srgbClr val="D2DDF9"/>
          </a:solidFill>
          <a:ln w="7620">
            <a:solidFill>
              <a:srgbClr val="B8C3DF"/>
            </a:solidFill>
            <a:prstDash val="solid"/>
          </a:ln>
        </p:spPr>
      </p:sp>
      <p:sp>
        <p:nvSpPr>
          <p:cNvPr id="5" name="Shape 3"/>
          <p:cNvSpPr/>
          <p:nvPr/>
        </p:nvSpPr>
        <p:spPr>
          <a:xfrm>
            <a:off x="923806" y="2426256"/>
            <a:ext cx="549712" cy="549712"/>
          </a:xfrm>
          <a:prstGeom prst="roundRect">
            <a:avLst>
              <a:gd name="adj" fmla="val 16632501"/>
            </a:avLst>
          </a:prstGeom>
          <a:solidFill>
            <a:srgbClr val="1B54DA"/>
          </a:solidFill>
          <a:ln/>
        </p:spPr>
      </p:sp>
      <p:pic>
        <p:nvPicPr>
          <p:cNvPr id="6" name="Image 0" descr="preencoded.png">    </p:cNvPr>
          <p:cNvPicPr>
            <a:picLocks noChangeAspect="1"/>
          </p:cNvPicPr>
          <p:nvPr/>
        </p:nvPicPr>
        <p:blipFill>
          <a:blip r:embed="rId1"/>
          <a:stretch>
            <a:fillRect/>
          </a:stretch>
        </p:blipFill>
        <p:spPr>
          <a:xfrm>
            <a:off x="1075015" y="2546509"/>
            <a:ext cx="247293" cy="309205"/>
          </a:xfrm>
          <a:prstGeom prst="rect">
            <a:avLst/>
          </a:prstGeom>
        </p:spPr>
      </p:pic>
      <p:sp>
        <p:nvSpPr>
          <p:cNvPr id="7" name="Text 4"/>
          <p:cNvSpPr/>
          <p:nvPr/>
        </p:nvSpPr>
        <p:spPr>
          <a:xfrm>
            <a:off x="923806" y="3159204"/>
            <a:ext cx="2522696" cy="286345"/>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Alexandria" pitchFamily="34" charset="0"/>
                <a:ea typeface="Alexandria" pitchFamily="34" charset="-122"/>
                <a:cs typeface="Alexandria" pitchFamily="34" charset="-120"/>
              </a:rPr>
              <a:t>Data Processing Stack</a:t>
            </a:r>
            <a:endParaRPr lang="en-US" sz="1800" dirty="0"/>
          </a:p>
        </p:txBody>
      </p:sp>
      <p:sp>
        <p:nvSpPr>
          <p:cNvPr id="8" name="Text 5"/>
          <p:cNvSpPr/>
          <p:nvPr/>
        </p:nvSpPr>
        <p:spPr>
          <a:xfrm>
            <a:off x="923806" y="3555444"/>
            <a:ext cx="3884295" cy="58626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pandas:</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Advanced data manipulation and analysis</a:t>
            </a:r>
            <a:endParaRPr lang="en-US" sz="1400" dirty="0"/>
          </a:p>
        </p:txBody>
      </p:sp>
      <p:sp>
        <p:nvSpPr>
          <p:cNvPr id="9" name="Text 6"/>
          <p:cNvSpPr/>
          <p:nvPr/>
        </p:nvSpPr>
        <p:spPr>
          <a:xfrm>
            <a:off x="923806" y="4205764"/>
            <a:ext cx="3884295" cy="58626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kagglehub:</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Seamless dataset integration from Kaggle</a:t>
            </a:r>
            <a:endParaRPr lang="en-US" sz="1400" dirty="0"/>
          </a:p>
        </p:txBody>
      </p:sp>
      <p:sp>
        <p:nvSpPr>
          <p:cNvPr id="10" name="Text 7"/>
          <p:cNvSpPr/>
          <p:nvPr/>
        </p:nvSpPr>
        <p:spPr>
          <a:xfrm>
            <a:off x="923806" y="4856083"/>
            <a:ext cx="3884295" cy="58626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matplotlib &amp; seaborn:</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Professional data visualization</a:t>
            </a:r>
            <a:endParaRPr lang="en-US" sz="1400" dirty="0"/>
          </a:p>
        </p:txBody>
      </p:sp>
      <p:sp>
        <p:nvSpPr>
          <p:cNvPr id="11" name="Shape 8"/>
          <p:cNvSpPr/>
          <p:nvPr/>
        </p:nvSpPr>
        <p:spPr>
          <a:xfrm>
            <a:off x="5182195" y="2235398"/>
            <a:ext cx="4266009" cy="3397806"/>
          </a:xfrm>
          <a:prstGeom prst="roundRect">
            <a:avLst>
              <a:gd name="adj" fmla="val 2265"/>
            </a:avLst>
          </a:prstGeom>
          <a:solidFill>
            <a:srgbClr val="D2DDF9"/>
          </a:solidFill>
          <a:ln w="7620">
            <a:solidFill>
              <a:srgbClr val="B8C3DF"/>
            </a:solidFill>
            <a:prstDash val="solid"/>
          </a:ln>
        </p:spPr>
      </p:sp>
      <p:sp>
        <p:nvSpPr>
          <p:cNvPr id="12" name="Shape 9"/>
          <p:cNvSpPr/>
          <p:nvPr/>
        </p:nvSpPr>
        <p:spPr>
          <a:xfrm>
            <a:off x="5373053" y="2426256"/>
            <a:ext cx="549712" cy="549712"/>
          </a:xfrm>
          <a:prstGeom prst="roundRect">
            <a:avLst>
              <a:gd name="adj" fmla="val 16632501"/>
            </a:avLst>
          </a:prstGeom>
          <a:solidFill>
            <a:srgbClr val="1B54DA"/>
          </a:solidFill>
          <a:ln/>
        </p:spPr>
      </p:sp>
      <p:pic>
        <p:nvPicPr>
          <p:cNvPr id="13" name="Image 1" descr="preencoded.png">    </p:cNvPr>
          <p:cNvPicPr>
            <a:picLocks noChangeAspect="1"/>
          </p:cNvPicPr>
          <p:nvPr/>
        </p:nvPicPr>
        <p:blipFill>
          <a:blip r:embed="rId2"/>
          <a:stretch>
            <a:fillRect/>
          </a:stretch>
        </p:blipFill>
        <p:spPr>
          <a:xfrm>
            <a:off x="5524262" y="2546509"/>
            <a:ext cx="247293" cy="309205"/>
          </a:xfrm>
          <a:prstGeom prst="rect">
            <a:avLst/>
          </a:prstGeom>
        </p:spPr>
      </p:pic>
      <p:sp>
        <p:nvSpPr>
          <p:cNvPr id="14" name="Text 10"/>
          <p:cNvSpPr/>
          <p:nvPr/>
        </p:nvSpPr>
        <p:spPr>
          <a:xfrm>
            <a:off x="5373053" y="3159204"/>
            <a:ext cx="2627352" cy="286345"/>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Alexandria" pitchFamily="34" charset="0"/>
                <a:ea typeface="Alexandria" pitchFamily="34" charset="-122"/>
                <a:cs typeface="Alexandria" pitchFamily="34" charset="-120"/>
              </a:rPr>
              <a:t>Machine Learning Core</a:t>
            </a:r>
            <a:endParaRPr lang="en-US" sz="1800" dirty="0"/>
          </a:p>
        </p:txBody>
      </p:sp>
      <p:sp>
        <p:nvSpPr>
          <p:cNvPr id="15" name="Text 11"/>
          <p:cNvSpPr/>
          <p:nvPr/>
        </p:nvSpPr>
        <p:spPr>
          <a:xfrm>
            <a:off x="5373053" y="3555444"/>
            <a:ext cx="3884295" cy="58626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transformers:</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State-of-the-art NLP models</a:t>
            </a:r>
            <a:endParaRPr lang="en-US" sz="1400" dirty="0"/>
          </a:p>
        </p:txBody>
      </p:sp>
      <p:sp>
        <p:nvSpPr>
          <p:cNvPr id="16" name="Text 12"/>
          <p:cNvSpPr/>
          <p:nvPr/>
        </p:nvSpPr>
        <p:spPr>
          <a:xfrm>
            <a:off x="5373053" y="4205764"/>
            <a:ext cx="3884295" cy="58626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langchain-community:</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LLM integration framework</a:t>
            </a:r>
            <a:endParaRPr lang="en-US" sz="1400" dirty="0"/>
          </a:p>
        </p:txBody>
      </p:sp>
      <p:sp>
        <p:nvSpPr>
          <p:cNvPr id="17" name="Text 13"/>
          <p:cNvSpPr/>
          <p:nvPr/>
        </p:nvSpPr>
        <p:spPr>
          <a:xfrm>
            <a:off x="5373053" y="4856083"/>
            <a:ext cx="3884295" cy="58626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langchain-chroma:</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Vector database operations</a:t>
            </a:r>
            <a:endParaRPr lang="en-US" sz="1400" dirty="0"/>
          </a:p>
        </p:txBody>
      </p:sp>
      <p:sp>
        <p:nvSpPr>
          <p:cNvPr id="18" name="Shape 14"/>
          <p:cNvSpPr/>
          <p:nvPr/>
        </p:nvSpPr>
        <p:spPr>
          <a:xfrm>
            <a:off x="9631442" y="2235398"/>
            <a:ext cx="4266009" cy="3397806"/>
          </a:xfrm>
          <a:prstGeom prst="roundRect">
            <a:avLst>
              <a:gd name="adj" fmla="val 2265"/>
            </a:avLst>
          </a:prstGeom>
          <a:solidFill>
            <a:srgbClr val="D2DDF9"/>
          </a:solidFill>
          <a:ln w="7620">
            <a:solidFill>
              <a:srgbClr val="B8C3DF"/>
            </a:solidFill>
            <a:prstDash val="solid"/>
          </a:ln>
        </p:spPr>
      </p:sp>
      <p:sp>
        <p:nvSpPr>
          <p:cNvPr id="19" name="Shape 15"/>
          <p:cNvSpPr/>
          <p:nvPr/>
        </p:nvSpPr>
        <p:spPr>
          <a:xfrm>
            <a:off x="9822299" y="2426256"/>
            <a:ext cx="549712" cy="549712"/>
          </a:xfrm>
          <a:prstGeom prst="roundRect">
            <a:avLst>
              <a:gd name="adj" fmla="val 16632501"/>
            </a:avLst>
          </a:prstGeom>
          <a:solidFill>
            <a:srgbClr val="1B54DA"/>
          </a:solidFill>
          <a:ln/>
        </p:spPr>
      </p:sp>
      <p:pic>
        <p:nvPicPr>
          <p:cNvPr id="20" name="Image 2" descr="preencoded.png">    </p:cNvPr>
          <p:cNvPicPr>
            <a:picLocks noChangeAspect="1"/>
          </p:cNvPicPr>
          <p:nvPr/>
        </p:nvPicPr>
        <p:blipFill>
          <a:blip r:embed="rId3"/>
          <a:stretch>
            <a:fillRect/>
          </a:stretch>
        </p:blipFill>
        <p:spPr>
          <a:xfrm>
            <a:off x="9973508" y="2546509"/>
            <a:ext cx="247293" cy="309205"/>
          </a:xfrm>
          <a:prstGeom prst="rect">
            <a:avLst/>
          </a:prstGeom>
        </p:spPr>
      </p:pic>
      <p:sp>
        <p:nvSpPr>
          <p:cNvPr id="21" name="Text 16"/>
          <p:cNvSpPr/>
          <p:nvPr/>
        </p:nvSpPr>
        <p:spPr>
          <a:xfrm>
            <a:off x="9822299" y="3159204"/>
            <a:ext cx="3233142" cy="286345"/>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Alexandria" pitchFamily="34" charset="0"/>
                <a:ea typeface="Alexandria" pitchFamily="34" charset="-122"/>
                <a:cs typeface="Alexandria" pitchFamily="34" charset="-120"/>
              </a:rPr>
              <a:t>Development &amp; Deployment</a:t>
            </a:r>
            <a:endParaRPr lang="en-US" sz="1800" dirty="0"/>
          </a:p>
        </p:txBody>
      </p:sp>
      <p:sp>
        <p:nvSpPr>
          <p:cNvPr id="22" name="Text 17"/>
          <p:cNvSpPr/>
          <p:nvPr/>
        </p:nvSpPr>
        <p:spPr>
          <a:xfrm>
            <a:off x="9822299" y="3555444"/>
            <a:ext cx="3884295" cy="293132"/>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gradio:</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Rapid ML app prototyping</a:t>
            </a:r>
            <a:endParaRPr lang="en-US" sz="1400" dirty="0"/>
          </a:p>
        </p:txBody>
      </p:sp>
      <p:sp>
        <p:nvSpPr>
          <p:cNvPr id="23" name="Text 18"/>
          <p:cNvSpPr/>
          <p:nvPr/>
        </p:nvSpPr>
        <p:spPr>
          <a:xfrm>
            <a:off x="9822299" y="3912632"/>
            <a:ext cx="3884295" cy="58626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notebook &amp; ipywidgets:</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Interactive development</a:t>
            </a:r>
            <a:endParaRPr lang="en-US" sz="1400" dirty="0"/>
          </a:p>
        </p:txBody>
      </p:sp>
      <p:sp>
        <p:nvSpPr>
          <p:cNvPr id="24" name="Text 19"/>
          <p:cNvSpPr/>
          <p:nvPr/>
        </p:nvSpPr>
        <p:spPr>
          <a:xfrm>
            <a:off x="9822299" y="4562951"/>
            <a:ext cx="3884295" cy="58626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04155"/>
                </a:solidFill>
                <a:latin typeface="Nobile" pitchFamily="34" charset="0"/>
                <a:ea typeface="Nobile" pitchFamily="34" charset="-122"/>
                <a:cs typeface="Nobile" pitchFamily="34" charset="-120"/>
              </a:rPr>
              <a:t>python-dotenv:</a:t>
            </a:r>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 Secure environment management</a:t>
            </a:r>
            <a:endParaRPr lang="en-US" sz="1400" dirty="0"/>
          </a:p>
        </p:txBody>
      </p:sp>
      <p:sp>
        <p:nvSpPr>
          <p:cNvPr id="25" name="Shape 20"/>
          <p:cNvSpPr/>
          <p:nvPr/>
        </p:nvSpPr>
        <p:spPr>
          <a:xfrm>
            <a:off x="732949" y="5839301"/>
            <a:ext cx="13164503" cy="1094542"/>
          </a:xfrm>
          <a:prstGeom prst="roundRect">
            <a:avLst>
              <a:gd name="adj" fmla="val 7031"/>
            </a:avLst>
          </a:prstGeom>
          <a:solidFill>
            <a:srgbClr val="BBCDF7"/>
          </a:solidFill>
          <a:ln/>
        </p:spPr>
      </p:sp>
      <p:pic>
        <p:nvPicPr>
          <p:cNvPr id="26" name="Image 3" descr="preencoded.png">    </p:cNvPr>
          <p:cNvPicPr>
            <a:picLocks noChangeAspect="1"/>
          </p:cNvPicPr>
          <p:nvPr/>
        </p:nvPicPr>
        <p:blipFill>
          <a:blip r:embed="rId4"/>
          <a:stretch>
            <a:fillRect/>
          </a:stretch>
        </p:blipFill>
        <p:spPr>
          <a:xfrm>
            <a:off x="916186" y="6098381"/>
            <a:ext cx="228957" cy="183237"/>
          </a:xfrm>
          <a:prstGeom prst="rect">
            <a:avLst/>
          </a:prstGeom>
        </p:spPr>
      </p:pic>
      <p:sp>
        <p:nvSpPr>
          <p:cNvPr id="27" name="Text 21"/>
          <p:cNvSpPr/>
          <p:nvPr/>
        </p:nvSpPr>
        <p:spPr>
          <a:xfrm>
            <a:off x="1328380" y="6068258"/>
            <a:ext cx="12385834" cy="609124"/>
          </a:xfrm>
          <a:prstGeom prst="rect">
            <a:avLst/>
          </a:prstGeom>
          <a:noFill/>
          <a:ln/>
        </p:spPr>
        <p:txBody>
          <a:bodyPr wrap="square" lIns="0" tIns="0" rIns="0" bIns="0" rtlCol="0" anchor="t"/>
          <a:lstStyle/>
          <a:p>
            <a:pPr algn="l" indent="0" marL="0">
              <a:lnSpc>
                <a:spcPts val="2300"/>
              </a:lnSpc>
              <a:buNone/>
            </a:pPr>
            <a:r>
              <a:rPr lang="en-US" sz="1400" b="1" dirty="0">
                <a:solidFill>
                  <a:srgbClr val="000000"/>
                </a:solidFill>
                <a:latin typeface="Nobile" pitchFamily="34" charset="0"/>
                <a:ea typeface="Nobile" pitchFamily="34" charset="-122"/>
                <a:cs typeface="Nobile" pitchFamily="34" charset="-120"/>
              </a:rPr>
              <a:t>Installation Made Simple:</a:t>
            </a:r>
            <a:pPr algn="l" indent="0" marL="0">
              <a:lnSpc>
                <a:spcPts val="2300"/>
              </a:lnSpc>
              <a:buNone/>
            </a:pPr>
            <a:r>
              <a:rPr lang="en-US" sz="1400" dirty="0">
                <a:solidFill>
                  <a:srgbClr val="000000"/>
                </a:solidFill>
                <a:latin typeface="Nobile" pitchFamily="34" charset="0"/>
                <a:ea typeface="Nobile" pitchFamily="34" charset="-122"/>
                <a:cs typeface="Nobile" pitchFamily="34" charset="-120"/>
              </a:rPr>
              <a:t> A comprehensive </a:t>
            </a:r>
            <a:pPr algn="l" indent="0" marL="0">
              <a:lnSpc>
                <a:spcPts val="2300"/>
              </a:lnSpc>
              <a:buNone/>
            </a:pPr>
            <a:r>
              <a:rPr lang="en-US" sz="1400" dirty="0">
                <a:solidFill>
                  <a:srgbClr val="000000"/>
                </a:solidFill>
                <a:highlight>
                  <a:srgbClr val="ECECF2"/>
                </a:highlight>
                <a:latin typeface="Consolas" pitchFamily="34" charset="0"/>
                <a:ea typeface="Consolas" pitchFamily="34" charset="-122"/>
                <a:cs typeface="Consolas" pitchFamily="34" charset="-120"/>
              </a:rPr>
              <a:t>requirements.txt</a:t>
            </a:r>
            <a:pPr algn="l" indent="0" marL="0">
              <a:lnSpc>
                <a:spcPts val="2300"/>
              </a:lnSpc>
              <a:buNone/>
            </a:pPr>
            <a:r>
              <a:rPr lang="en-US" sz="1400" dirty="0">
                <a:solidFill>
                  <a:srgbClr val="000000"/>
                </a:solidFill>
                <a:latin typeface="Nobile" pitchFamily="34" charset="0"/>
                <a:ea typeface="Nobile" pitchFamily="34" charset="-122"/>
                <a:cs typeface="Nobile" pitchFamily="34" charset="-120"/>
              </a:rPr>
              <a:t> file is included in the repository, enabling one-command installation of all dependencies. This ensures consistent environments across development, testing, and production deployments.</a:t>
            </a:r>
            <a:endParaRPr lang="en-US" sz="1400" dirty="0"/>
          </a:p>
        </p:txBody>
      </p:sp>
      <p:sp>
        <p:nvSpPr>
          <p:cNvPr id="28" name="Text 22"/>
          <p:cNvSpPr/>
          <p:nvPr/>
        </p:nvSpPr>
        <p:spPr>
          <a:xfrm>
            <a:off x="732949" y="7139940"/>
            <a:ext cx="13164503" cy="586264"/>
          </a:xfrm>
          <a:prstGeom prst="rect">
            <a:avLst/>
          </a:prstGeom>
          <a:noFill/>
          <a:ln/>
        </p:spPr>
        <p:txBody>
          <a:bodyPr wrap="square" lIns="0" tIns="0" rIns="0" bIns="0" rtlCol="0" anchor="t"/>
          <a:lstStyle/>
          <a:p>
            <a:pPr algn="l" indent="0" marL="0">
              <a:lnSpc>
                <a:spcPts val="2300"/>
              </a:lnSpc>
              <a:buNone/>
            </a:pPr>
            <a:r>
              <a:rPr lang="en-US" sz="1400" dirty="0">
                <a:solidFill>
                  <a:srgbClr val="404155"/>
                </a:solidFill>
                <a:latin typeface="Nobile" pitchFamily="34" charset="0"/>
                <a:ea typeface="Nobile" pitchFamily="34" charset="-122"/>
                <a:cs typeface="Nobile" pitchFamily="34" charset="-120"/>
              </a:rPr>
              <a:t>The carefully curated dependency list balances functionality with maintainability, ensuring your project remains up-to-date with the latest developments in the rapidly evolving ML ecosystem while maintaining stability and reliability.</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6760" y="645200"/>
            <a:ext cx="9512856" cy="583525"/>
          </a:xfrm>
          <a:prstGeom prst="rect">
            <a:avLst/>
          </a:prstGeom>
          <a:noFill/>
          <a:ln/>
        </p:spPr>
        <p:txBody>
          <a:bodyPr wrap="none" lIns="0" tIns="0" rIns="0" bIns="0" rtlCol="0" anchor="t"/>
          <a:lstStyle/>
          <a:p>
            <a:pPr algn="l" indent="0" marL="0">
              <a:lnSpc>
                <a:spcPts val="4550"/>
              </a:lnSpc>
              <a:buNone/>
            </a:pPr>
            <a:r>
              <a:rPr lang="en-US" sz="3650" dirty="0">
                <a:solidFill>
                  <a:srgbClr val="1B1B27"/>
                </a:solidFill>
                <a:latin typeface="Alexandria" pitchFamily="34" charset="0"/>
                <a:ea typeface="Alexandria" pitchFamily="34" charset="-122"/>
                <a:cs typeface="Alexandria" pitchFamily="34" charset="-120"/>
              </a:rPr>
              <a:t>Environment Setup &amp; Data Configuration</a:t>
            </a:r>
            <a:endParaRPr lang="en-US" sz="3650" dirty="0"/>
          </a:p>
        </p:txBody>
      </p:sp>
      <p:sp>
        <p:nvSpPr>
          <p:cNvPr id="3" name="Text 1"/>
          <p:cNvSpPr/>
          <p:nvPr/>
        </p:nvSpPr>
        <p:spPr>
          <a:xfrm>
            <a:off x="746760" y="1695450"/>
            <a:ext cx="2697718" cy="291703"/>
          </a:xfrm>
          <a:prstGeom prst="rect">
            <a:avLst/>
          </a:prstGeom>
          <a:noFill/>
          <a:ln/>
        </p:spPr>
        <p:txBody>
          <a:bodyPr wrap="none" lIns="0" tIns="0" rIns="0" bIns="0" rtlCol="0" anchor="t"/>
          <a:lstStyle/>
          <a:p>
            <a:pPr algn="l" indent="0" marL="0">
              <a:lnSpc>
                <a:spcPts val="2250"/>
              </a:lnSpc>
              <a:buNone/>
            </a:pPr>
            <a:r>
              <a:rPr lang="en-US" sz="1800" dirty="0">
                <a:solidFill>
                  <a:srgbClr val="1B1B27"/>
                </a:solidFill>
                <a:latin typeface="Alexandria" pitchFamily="34" charset="0"/>
                <a:ea typeface="Alexandria" pitchFamily="34" charset="-122"/>
                <a:cs typeface="Alexandria" pitchFamily="34" charset="-120"/>
              </a:rPr>
              <a:t>OpenAI API Integration</a:t>
            </a:r>
            <a:endParaRPr lang="en-US" sz="1800" dirty="0"/>
          </a:p>
        </p:txBody>
      </p:sp>
      <p:sp>
        <p:nvSpPr>
          <p:cNvPr id="4" name="Text 2"/>
          <p:cNvSpPr/>
          <p:nvPr/>
        </p:nvSpPr>
        <p:spPr>
          <a:xfrm>
            <a:off x="746760" y="2173843"/>
            <a:ext cx="6340673" cy="1217295"/>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Secure your LLM access by creating a </a:t>
            </a:r>
            <a:pPr algn="l" indent="0" marL="0">
              <a:lnSpc>
                <a:spcPts val="2350"/>
              </a:lnSpc>
              <a:buNone/>
            </a:pPr>
            <a:r>
              <a:rPr lang="en-US" sz="1450" dirty="0">
                <a:solidFill>
                  <a:srgbClr val="404155"/>
                </a:solidFill>
                <a:highlight>
                  <a:srgbClr val="ECECF2"/>
                </a:highlight>
                <a:latin typeface="Consolas" pitchFamily="34" charset="0"/>
                <a:ea typeface="Consolas" pitchFamily="34" charset="-122"/>
                <a:cs typeface="Consolas" pitchFamily="34" charset="-120"/>
              </a:rPr>
              <a:t>.env</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file in your root directory containing your OpenAI API key. This approach follows security best practices by keeping sensitive credentials separate from your codebase.</a:t>
            </a:r>
            <a:endParaRPr lang="en-US" sz="1450" dirty="0"/>
          </a:p>
        </p:txBody>
      </p:sp>
      <p:sp>
        <p:nvSpPr>
          <p:cNvPr id="5" name="Text 3"/>
          <p:cNvSpPr/>
          <p:nvPr/>
        </p:nvSpPr>
        <p:spPr>
          <a:xfrm>
            <a:off x="746760" y="3559135"/>
            <a:ext cx="6340673" cy="298609"/>
          </a:xfrm>
          <a:prstGeom prst="rect">
            <a:avLst/>
          </a:prstGeom>
          <a:noFill/>
          <a:ln/>
        </p:spPr>
        <p:txBody>
          <a:bodyPr wrap="none" lIns="0" tIns="0" rIns="0" bIns="0" rtlCol="0" anchor="t"/>
          <a:lstStyle/>
          <a:p>
            <a:pPr algn="l" indent="0" marL="0">
              <a:lnSpc>
                <a:spcPts val="2350"/>
              </a:lnSpc>
              <a:buNone/>
            </a:pPr>
            <a:r>
              <a:rPr lang="en-US" sz="1450" b="1" dirty="0">
                <a:solidFill>
                  <a:srgbClr val="404155"/>
                </a:solidFill>
                <a:latin typeface="Nobile" pitchFamily="34" charset="0"/>
                <a:ea typeface="Nobile" pitchFamily="34" charset="-122"/>
                <a:cs typeface="Nobile" pitchFamily="34" charset="-120"/>
              </a:rPr>
              <a:t>Environment Configuration Steps:</a:t>
            </a:r>
            <a:endParaRPr lang="en-US" sz="1450" dirty="0"/>
          </a:p>
        </p:txBody>
      </p:sp>
      <p:sp>
        <p:nvSpPr>
          <p:cNvPr id="6" name="Text 4"/>
          <p:cNvSpPr/>
          <p:nvPr/>
        </p:nvSpPr>
        <p:spPr>
          <a:xfrm>
            <a:off x="746760" y="4025741"/>
            <a:ext cx="6340673" cy="298609"/>
          </a:xfrm>
          <a:prstGeom prst="rect">
            <a:avLst/>
          </a:prstGeom>
          <a:noFill/>
          <a:ln/>
        </p:spPr>
        <p:txBody>
          <a:bodyPr wrap="none" lIns="0" tIns="0" rIns="0" bIns="0" rtlCol="0" anchor="t"/>
          <a:lstStyle/>
          <a:p>
            <a:pPr algn="l" marL="342900" indent="-342900">
              <a:lnSpc>
                <a:spcPts val="2350"/>
              </a:lnSpc>
              <a:buSzPct val="100000"/>
              <a:buFont typeface="+mj-lt"/>
              <a:buAutoNum type="arabicPeriod" startAt="1"/>
            </a:pPr>
            <a:r>
              <a:rPr lang="en-US" sz="1450" dirty="0">
                <a:solidFill>
                  <a:srgbClr val="404155"/>
                </a:solidFill>
                <a:latin typeface="Nobile" pitchFamily="34" charset="0"/>
                <a:ea typeface="Nobile" pitchFamily="34" charset="-122"/>
                <a:cs typeface="Nobile" pitchFamily="34" charset="-120"/>
              </a:rPr>
              <a:t>Obtain your OpenAI API key from the official platform</a:t>
            </a:r>
            <a:endParaRPr lang="en-US" sz="1450" dirty="0"/>
          </a:p>
        </p:txBody>
      </p:sp>
      <p:sp>
        <p:nvSpPr>
          <p:cNvPr id="7" name="Text 5"/>
          <p:cNvSpPr/>
          <p:nvPr/>
        </p:nvSpPr>
        <p:spPr>
          <a:xfrm>
            <a:off x="746760" y="4389596"/>
            <a:ext cx="6340673" cy="321469"/>
          </a:xfrm>
          <a:prstGeom prst="rect">
            <a:avLst/>
          </a:prstGeom>
          <a:noFill/>
          <a:ln/>
        </p:spPr>
        <p:txBody>
          <a:bodyPr wrap="none" lIns="0" tIns="0" rIns="0" bIns="0" rtlCol="0" anchor="t"/>
          <a:lstStyle/>
          <a:p>
            <a:pPr algn="l" marL="342900" indent="-342900">
              <a:lnSpc>
                <a:spcPts val="2350"/>
              </a:lnSpc>
              <a:buSzPct val="100000"/>
              <a:buFont typeface="+mj-lt"/>
              <a:buAutoNum type="arabicPeriod" startAt="2"/>
            </a:pPr>
            <a:r>
              <a:rPr lang="en-US" sz="1450" dirty="0">
                <a:solidFill>
                  <a:srgbClr val="404155"/>
                </a:solidFill>
                <a:latin typeface="Nobile" pitchFamily="34" charset="0"/>
                <a:ea typeface="Nobile" pitchFamily="34" charset="-122"/>
                <a:cs typeface="Nobile" pitchFamily="34" charset="-120"/>
              </a:rPr>
              <a:t>Create a </a:t>
            </a:r>
            <a:pPr algn="l" indent="0" marL="0">
              <a:lnSpc>
                <a:spcPts val="2350"/>
              </a:lnSpc>
              <a:buNone/>
            </a:pPr>
            <a:r>
              <a:rPr lang="en-US" sz="1450" dirty="0">
                <a:solidFill>
                  <a:srgbClr val="404155"/>
                </a:solidFill>
                <a:highlight>
                  <a:srgbClr val="ECECF2"/>
                </a:highlight>
                <a:latin typeface="Consolas" pitchFamily="34" charset="0"/>
                <a:ea typeface="Consolas" pitchFamily="34" charset="-122"/>
                <a:cs typeface="Consolas" pitchFamily="34" charset="-120"/>
              </a:rPr>
              <a:t>.env</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file in your project root directory</a:t>
            </a:r>
            <a:endParaRPr lang="en-US" sz="1450" dirty="0"/>
          </a:p>
        </p:txBody>
      </p:sp>
      <p:sp>
        <p:nvSpPr>
          <p:cNvPr id="8" name="Text 6"/>
          <p:cNvSpPr/>
          <p:nvPr/>
        </p:nvSpPr>
        <p:spPr>
          <a:xfrm>
            <a:off x="746760" y="4776311"/>
            <a:ext cx="6340673" cy="321469"/>
          </a:xfrm>
          <a:prstGeom prst="rect">
            <a:avLst/>
          </a:prstGeom>
          <a:noFill/>
          <a:ln/>
        </p:spPr>
        <p:txBody>
          <a:bodyPr wrap="none" lIns="0" tIns="0" rIns="0" bIns="0" rtlCol="0" anchor="t"/>
          <a:lstStyle/>
          <a:p>
            <a:pPr algn="l" marL="342900" indent="-342900">
              <a:lnSpc>
                <a:spcPts val="2350"/>
              </a:lnSpc>
              <a:buSzPct val="100000"/>
              <a:buFont typeface="+mj-lt"/>
              <a:buAutoNum type="arabicPeriod" startAt="3"/>
            </a:pPr>
            <a:r>
              <a:rPr lang="en-US" sz="1450" dirty="0">
                <a:solidFill>
                  <a:srgbClr val="404155"/>
                </a:solidFill>
                <a:latin typeface="Nobile" pitchFamily="34" charset="0"/>
                <a:ea typeface="Nobile" pitchFamily="34" charset="-122"/>
                <a:cs typeface="Nobile" pitchFamily="34" charset="-120"/>
              </a:rPr>
              <a:t>Add your API key using the format: </a:t>
            </a:r>
            <a:pPr algn="l" indent="0" marL="0">
              <a:lnSpc>
                <a:spcPts val="2350"/>
              </a:lnSpc>
              <a:buNone/>
            </a:pPr>
            <a:r>
              <a:rPr lang="en-US" sz="1450" dirty="0">
                <a:solidFill>
                  <a:srgbClr val="404155"/>
                </a:solidFill>
                <a:highlight>
                  <a:srgbClr val="ECECF2"/>
                </a:highlight>
                <a:latin typeface="Consolas" pitchFamily="34" charset="0"/>
                <a:ea typeface="Consolas" pitchFamily="34" charset="-122"/>
                <a:cs typeface="Consolas" pitchFamily="34" charset="-120"/>
              </a:rPr>
              <a:t>OPENAI_API_KEY=your_key_here</a:t>
            </a:r>
            <a:endParaRPr lang="en-US" sz="1450" dirty="0"/>
          </a:p>
        </p:txBody>
      </p:sp>
      <p:sp>
        <p:nvSpPr>
          <p:cNvPr id="9" name="Text 7"/>
          <p:cNvSpPr/>
          <p:nvPr/>
        </p:nvSpPr>
        <p:spPr>
          <a:xfrm>
            <a:off x="746760" y="5163026"/>
            <a:ext cx="6340673" cy="321469"/>
          </a:xfrm>
          <a:prstGeom prst="rect">
            <a:avLst/>
          </a:prstGeom>
          <a:noFill/>
          <a:ln/>
        </p:spPr>
        <p:txBody>
          <a:bodyPr wrap="none" lIns="0" tIns="0" rIns="0" bIns="0" rtlCol="0" anchor="t"/>
          <a:lstStyle/>
          <a:p>
            <a:pPr algn="l" marL="342900" indent="-342900">
              <a:lnSpc>
                <a:spcPts val="2350"/>
              </a:lnSpc>
              <a:buSzPct val="100000"/>
              <a:buFont typeface="+mj-lt"/>
              <a:buAutoNum type="arabicPeriod" startAt="4"/>
            </a:pPr>
            <a:r>
              <a:rPr lang="en-US" sz="1450" dirty="0">
                <a:solidFill>
                  <a:srgbClr val="404155"/>
                </a:solidFill>
                <a:latin typeface="Nobile" pitchFamily="34" charset="0"/>
                <a:ea typeface="Nobile" pitchFamily="34" charset="-122"/>
                <a:cs typeface="Nobile" pitchFamily="34" charset="-120"/>
              </a:rPr>
              <a:t>Ensure the </a:t>
            </a:r>
            <a:pPr algn="l" indent="0" marL="0">
              <a:lnSpc>
                <a:spcPts val="2350"/>
              </a:lnSpc>
              <a:buNone/>
            </a:pPr>
            <a:r>
              <a:rPr lang="en-US" sz="1450" dirty="0">
                <a:solidFill>
                  <a:srgbClr val="404155"/>
                </a:solidFill>
                <a:highlight>
                  <a:srgbClr val="ECECF2"/>
                </a:highlight>
                <a:latin typeface="Consolas" pitchFamily="34" charset="0"/>
                <a:ea typeface="Consolas" pitchFamily="34" charset="-122"/>
                <a:cs typeface="Consolas" pitchFamily="34" charset="-120"/>
              </a:rPr>
              <a:t>.env</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file is added to your </a:t>
            </a:r>
            <a:pPr algn="l" indent="0" marL="0">
              <a:lnSpc>
                <a:spcPts val="2350"/>
              </a:lnSpc>
              <a:buNone/>
            </a:pPr>
            <a:r>
              <a:rPr lang="en-US" sz="1450" dirty="0">
                <a:solidFill>
                  <a:srgbClr val="404155"/>
                </a:solidFill>
                <a:highlight>
                  <a:srgbClr val="ECECF2"/>
                </a:highlight>
                <a:latin typeface="Consolas" pitchFamily="34" charset="0"/>
                <a:ea typeface="Consolas" pitchFamily="34" charset="-122"/>
                <a:cs typeface="Consolas" pitchFamily="34" charset="-120"/>
              </a:rPr>
              <a:t>.gitignore</a:t>
            </a:r>
            <a:endParaRPr lang="en-US" sz="1450" dirty="0"/>
          </a:p>
        </p:txBody>
      </p:sp>
      <p:sp>
        <p:nvSpPr>
          <p:cNvPr id="10" name="Text 8"/>
          <p:cNvSpPr/>
          <p:nvPr/>
        </p:nvSpPr>
        <p:spPr>
          <a:xfrm>
            <a:off x="7550587" y="1695450"/>
            <a:ext cx="3115747" cy="291703"/>
          </a:xfrm>
          <a:prstGeom prst="rect">
            <a:avLst/>
          </a:prstGeom>
          <a:noFill/>
          <a:ln/>
        </p:spPr>
        <p:txBody>
          <a:bodyPr wrap="none" lIns="0" tIns="0" rIns="0" bIns="0" rtlCol="0" anchor="t"/>
          <a:lstStyle/>
          <a:p>
            <a:pPr algn="l" indent="0" marL="0">
              <a:lnSpc>
                <a:spcPts val="2250"/>
              </a:lnSpc>
              <a:buNone/>
            </a:pPr>
            <a:r>
              <a:rPr lang="en-US" sz="1800" dirty="0">
                <a:solidFill>
                  <a:srgbClr val="1B1B27"/>
                </a:solidFill>
                <a:latin typeface="Alexandria" pitchFamily="34" charset="0"/>
                <a:ea typeface="Alexandria" pitchFamily="34" charset="-122"/>
                <a:cs typeface="Alexandria" pitchFamily="34" charset="-120"/>
              </a:rPr>
              <a:t>Kaggle Dataset Integration</a:t>
            </a:r>
            <a:endParaRPr lang="en-US" sz="1800" dirty="0"/>
          </a:p>
        </p:txBody>
      </p:sp>
      <p:sp>
        <p:nvSpPr>
          <p:cNvPr id="11" name="Text 9"/>
          <p:cNvSpPr/>
          <p:nvPr/>
        </p:nvSpPr>
        <p:spPr>
          <a:xfrm>
            <a:off x="7550587" y="2173843"/>
            <a:ext cx="6340673" cy="895826"/>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The project utilizes high-quality book datasets from Kaggle, providing rich metadata and descriptions necessary for training and evaluation. The tutorial includes step-by-step instructions for:</a:t>
            </a:r>
            <a:endParaRPr lang="en-US" sz="1450" dirty="0"/>
          </a:p>
        </p:txBody>
      </p:sp>
      <p:sp>
        <p:nvSpPr>
          <p:cNvPr id="12" name="Text 10"/>
          <p:cNvSpPr/>
          <p:nvPr/>
        </p:nvSpPr>
        <p:spPr>
          <a:xfrm>
            <a:off x="7550587" y="3237667"/>
            <a:ext cx="6340673"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Setting up Kaggle API credentials</a:t>
            </a:r>
            <a:endParaRPr lang="en-US" sz="1450" dirty="0"/>
          </a:p>
        </p:txBody>
      </p:sp>
      <p:sp>
        <p:nvSpPr>
          <p:cNvPr id="13" name="Text 11"/>
          <p:cNvSpPr/>
          <p:nvPr/>
        </p:nvSpPr>
        <p:spPr>
          <a:xfrm>
            <a:off x="7550587" y="3601522"/>
            <a:ext cx="6340673"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Downloading the appropriate book datasets</a:t>
            </a:r>
            <a:endParaRPr lang="en-US" sz="1450" dirty="0"/>
          </a:p>
        </p:txBody>
      </p:sp>
      <p:sp>
        <p:nvSpPr>
          <p:cNvPr id="14" name="Text 12"/>
          <p:cNvSpPr/>
          <p:nvPr/>
        </p:nvSpPr>
        <p:spPr>
          <a:xfrm>
            <a:off x="7550587" y="3965377"/>
            <a:ext cx="6340673"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Organizing data files within your project structure</a:t>
            </a:r>
            <a:endParaRPr lang="en-US" sz="1450" dirty="0"/>
          </a:p>
        </p:txBody>
      </p:sp>
      <p:sp>
        <p:nvSpPr>
          <p:cNvPr id="15" name="Text 13"/>
          <p:cNvSpPr/>
          <p:nvPr/>
        </p:nvSpPr>
        <p:spPr>
          <a:xfrm>
            <a:off x="7550587" y="4329232"/>
            <a:ext cx="6340673"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Validating data integrity and completeness</a:t>
            </a:r>
            <a:endParaRPr lang="en-US" sz="1450" dirty="0"/>
          </a:p>
        </p:txBody>
      </p:sp>
      <p:sp>
        <p:nvSpPr>
          <p:cNvPr id="16" name="Text 14"/>
          <p:cNvSpPr/>
          <p:nvPr/>
        </p:nvSpPr>
        <p:spPr>
          <a:xfrm>
            <a:off x="1026795" y="5969794"/>
            <a:ext cx="12856845" cy="597218"/>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Proper environment setup is crucial for reproducible results and seamless collaboration. The tutorial provides detailed guidance to ensure your development environment matches the course specifications exactly.</a:t>
            </a:r>
            <a:endParaRPr lang="en-US" sz="1450" dirty="0"/>
          </a:p>
        </p:txBody>
      </p:sp>
      <p:sp>
        <p:nvSpPr>
          <p:cNvPr id="17" name="Shape 15"/>
          <p:cNvSpPr/>
          <p:nvPr/>
        </p:nvSpPr>
        <p:spPr>
          <a:xfrm>
            <a:off x="746760" y="5759768"/>
            <a:ext cx="22860" cy="1017270"/>
          </a:xfrm>
          <a:prstGeom prst="rect">
            <a:avLst/>
          </a:prstGeom>
          <a:solidFill>
            <a:srgbClr val="1B54DA"/>
          </a:solidFill>
          <a:ln/>
        </p:spPr>
      </p:sp>
      <p:sp>
        <p:nvSpPr>
          <p:cNvPr id="18" name="Text 16"/>
          <p:cNvSpPr/>
          <p:nvPr/>
        </p:nvSpPr>
        <p:spPr>
          <a:xfrm>
            <a:off x="746760" y="6987064"/>
            <a:ext cx="13136880" cy="597218"/>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This careful attention to environment configuration eliminates common setup issues and allows you to focus on learning the core concepts rather than troubleshooting technical dependencies.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2025-09-28T15:35:39Z</dcterms:created>
  <dcterms:modified xsi:type="dcterms:W3CDTF">2025-09-28T15:35:39Z</dcterms:modified>
</cp:coreProperties>
</file>